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3" r:id="rId7"/>
    <p:sldId id="262" r:id="rId8"/>
    <p:sldId id="264" r:id="rId9"/>
    <p:sldId id="265" r:id="rId10"/>
    <p:sldId id="282" r:id="rId11"/>
    <p:sldId id="269" r:id="rId12"/>
    <p:sldId id="257" r:id="rId13"/>
    <p:sldId id="267" r:id="rId14"/>
    <p:sldId id="268" r:id="rId15"/>
    <p:sldId id="266" r:id="rId16"/>
    <p:sldId id="271" r:id="rId17"/>
    <p:sldId id="278" r:id="rId18"/>
    <p:sldId id="280" r:id="rId19"/>
    <p:sldId id="287" r:id="rId20"/>
    <p:sldId id="275" r:id="rId21"/>
    <p:sldId id="270" r:id="rId22"/>
    <p:sldId id="283" r:id="rId23"/>
    <p:sldId id="286" r:id="rId24"/>
    <p:sldId id="284" r:id="rId25"/>
    <p:sldId id="273" r:id="rId26"/>
    <p:sldId id="274" r:id="rId27"/>
    <p:sldId id="285" r:id="rId28"/>
    <p:sldId id="276" r:id="rId29"/>
    <p:sldId id="277" r:id="rId30"/>
    <p:sldId id="289" r:id="rId31"/>
    <p:sldId id="290" r:id="rId32"/>
    <p:sldId id="291" r:id="rId33"/>
    <p:sldId id="288" r:id="rId3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C30240C1-9F35-42B9-BA95-D08B8B108A59}"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785603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30240C1-9F35-42B9-BA95-D08B8B108A59}"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512452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C30240C1-9F35-42B9-BA95-D08B8B108A59}"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006407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C30240C1-9F35-42B9-BA95-D08B8B108A59}"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3787758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C30240C1-9F35-42B9-BA95-D08B8B108A59}" type="datetimeFigureOut">
              <a:rPr lang="es-CO" smtClean="0"/>
              <a:t>19/02/2017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1952430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C30240C1-9F35-42B9-BA95-D08B8B108A59}" type="datetimeFigureOut">
              <a:rPr lang="es-CO" smtClean="0"/>
              <a:t>19/02/2017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49530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30240C1-9F35-42B9-BA95-D08B8B108A59}" type="datetimeFigureOut">
              <a:rPr lang="es-CO" smtClean="0"/>
              <a:t>19/02/2017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76261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C30240C1-9F35-42B9-BA95-D08B8B108A59}"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3034657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C30240C1-9F35-42B9-BA95-D08B8B108A59}"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497728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30240C1-9F35-42B9-BA95-D08B8B108A59}"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1822091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30240C1-9F35-42B9-BA95-D08B8B108A59}"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B168ECA-BEE5-40FA-B2B3-3E5403DA14FB}" type="slidenum">
              <a:rPr lang="es-CO" smtClean="0"/>
              <a:t>‹Nº›</a:t>
            </a:fld>
            <a:endParaRPr lang="es-CO"/>
          </a:p>
        </p:txBody>
      </p:sp>
    </p:spTree>
    <p:extLst>
      <p:ext uri="{BB962C8B-B14F-4D97-AF65-F5344CB8AC3E}">
        <p14:creationId xmlns:p14="http://schemas.microsoft.com/office/powerpoint/2010/main" val="284602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0240C1-9F35-42B9-BA95-D08B8B108A59}" type="datetimeFigureOut">
              <a:rPr lang="es-CO" smtClean="0"/>
              <a:t>19/02/2017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68ECA-BEE5-40FA-B2B3-3E5403DA14FB}" type="slidenum">
              <a:rPr lang="es-CO" smtClean="0"/>
              <a:t>‹Nº›</a:t>
            </a:fld>
            <a:endParaRPr lang="es-CO"/>
          </a:p>
        </p:txBody>
      </p:sp>
    </p:spTree>
    <p:extLst>
      <p:ext uri="{BB962C8B-B14F-4D97-AF65-F5344CB8AC3E}">
        <p14:creationId xmlns:p14="http://schemas.microsoft.com/office/powerpoint/2010/main" val="1767708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todoesjeesu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11202"/>
            <a:ext cx="9144000" cy="1665082"/>
          </a:xfrm>
          <a:effectLst>
            <a:glow rad="228600">
              <a:schemeClr val="accent1">
                <a:satMod val="175000"/>
                <a:alpha val="40000"/>
              </a:schemeClr>
            </a:glow>
          </a:effectLst>
        </p:spPr>
        <p:style>
          <a:lnRef idx="3">
            <a:schemeClr val="lt1"/>
          </a:lnRef>
          <a:fillRef idx="1">
            <a:schemeClr val="accent2"/>
          </a:fillRef>
          <a:effectRef idx="1">
            <a:schemeClr val="accent2"/>
          </a:effectRef>
          <a:fontRef idx="minor">
            <a:schemeClr val="lt1"/>
          </a:fontRef>
        </p:style>
        <p:txBody>
          <a:bodyPr>
            <a:normAutofit fontScale="90000"/>
          </a:bodyPr>
          <a:lstStyle/>
          <a:p>
            <a:r>
              <a:rPr lang="es-CO" b="1" dirty="0">
                <a:latin typeface="Bell MT" panose="02020503060305020303" pitchFamily="18" charset="0"/>
              </a:rPr>
              <a:t>El sellamiento de Ezequiel 9 y la Gran </a:t>
            </a:r>
            <a:r>
              <a:rPr lang="es-CO" b="1">
                <a:latin typeface="Bell MT" panose="02020503060305020303" pitchFamily="18" charset="0"/>
              </a:rPr>
              <a:t>comición</a:t>
            </a:r>
            <a:endParaRPr lang="es-CO" b="1" dirty="0">
              <a:latin typeface="Bell MT" panose="02020503060305020303" pitchFamily="18" charset="0"/>
            </a:endParaRPr>
          </a:p>
        </p:txBody>
      </p:sp>
      <p:sp>
        <p:nvSpPr>
          <p:cNvPr id="3" name="Subtítulo 2"/>
          <p:cNvSpPr>
            <a:spLocks noGrp="1"/>
          </p:cNvSpPr>
          <p:nvPr>
            <p:ph type="subTitle" idx="1"/>
          </p:nvPr>
        </p:nvSpPr>
        <p:spPr>
          <a:xfrm>
            <a:off x="1983659" y="5751874"/>
            <a:ext cx="7875638" cy="781661"/>
          </a:xfrm>
        </p:spPr>
        <p:style>
          <a:lnRef idx="1">
            <a:schemeClr val="accent2"/>
          </a:lnRef>
          <a:fillRef idx="2">
            <a:schemeClr val="accent2"/>
          </a:fillRef>
          <a:effectRef idx="1">
            <a:schemeClr val="accent2"/>
          </a:effectRef>
          <a:fontRef idx="minor">
            <a:schemeClr val="dk1"/>
          </a:fontRef>
        </p:style>
        <p:txBody>
          <a:bodyPr>
            <a:normAutofit/>
          </a:bodyPr>
          <a:lstStyle/>
          <a:p>
            <a:r>
              <a:rPr lang="es-CO" sz="4000" b="1" dirty="0"/>
              <a:t>Texto base: Ezequiel 9: 1-11</a:t>
            </a:r>
          </a:p>
        </p:txBody>
      </p:sp>
      <p:pic>
        <p:nvPicPr>
          <p:cNvPr id="4" name="Imagen 3"/>
          <p:cNvPicPr>
            <a:picLocks noChangeAspect="1"/>
          </p:cNvPicPr>
          <p:nvPr/>
        </p:nvPicPr>
        <p:blipFill>
          <a:blip r:embed="rId2"/>
          <a:stretch>
            <a:fillRect/>
          </a:stretch>
        </p:blipFill>
        <p:spPr>
          <a:xfrm>
            <a:off x="3392130" y="2197511"/>
            <a:ext cx="5058696" cy="3288890"/>
          </a:xfrm>
          <a:prstGeom prst="rect">
            <a:avLst/>
          </a:prstGeom>
        </p:spPr>
      </p:pic>
    </p:spTree>
    <p:extLst>
      <p:ext uri="{BB962C8B-B14F-4D97-AF65-F5344CB8AC3E}">
        <p14:creationId xmlns:p14="http://schemas.microsoft.com/office/powerpoint/2010/main" val="2019612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fontScale="90000"/>
          </a:bodyPr>
          <a:lstStyle/>
          <a:p>
            <a:pPr algn="ctr"/>
            <a:r>
              <a:rPr lang="es-CO" sz="5400" b="1" i="1" dirty="0"/>
              <a:t>SELLAMIENTO 0 DESTRUCCIÓN</a:t>
            </a:r>
            <a:br>
              <a:rPr lang="es-CO" sz="5400" b="1" i="1" dirty="0"/>
            </a:br>
            <a:r>
              <a:rPr lang="es-CO" sz="5400" b="1" i="1" dirty="0"/>
              <a:t>no hay más opciones </a:t>
            </a:r>
          </a:p>
        </p:txBody>
      </p:sp>
      <p:sp>
        <p:nvSpPr>
          <p:cNvPr id="3" name="Marcador de contenido 2"/>
          <p:cNvSpPr>
            <a:spLocks noGrp="1"/>
          </p:cNvSpPr>
          <p:nvPr>
            <p:ph idx="1"/>
          </p:nvPr>
        </p:nvSpPr>
        <p:spPr>
          <a:xfrm>
            <a:off x="838200" y="1825625"/>
            <a:ext cx="10515600" cy="4815018"/>
          </a:xfrm>
          <a:effectLst>
            <a:glow rad="101600">
              <a:schemeClr val="tx1">
                <a:alpha val="60000"/>
              </a:schemeClr>
            </a:glow>
          </a:effectLst>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r>
              <a:rPr lang="es-CO" b="1" dirty="0">
                <a:solidFill>
                  <a:srgbClr val="FF0000"/>
                </a:solidFill>
              </a:rPr>
              <a:t>Ezequiel 9:1-11. </a:t>
            </a:r>
          </a:p>
          <a:p>
            <a:r>
              <a:rPr lang="es-CO" dirty="0"/>
              <a:t>Clamó en mis oídos con gran voz, diciendo: Los verdugos de la ciudad han llegado, y cada uno trae en su mano su instrumento para destruir. 2 Y he aquí que seis varones venían del camino de la puerta de arriba que mira hacia el norte, y cada uno traía en su mano su instrumento para destruir. Y entre ellos había un varón vestido de lino, el cual traía a su cintura un tintero de escribano; y entrados, se pararon junto al altar de bronce. 3 Y la gloria del Dios de Israel se elevó de encima del querubín, sobre el cual había estado, al umbral de la casa; </a:t>
            </a:r>
            <a:r>
              <a:rPr lang="es-CO" b="1" i="1" dirty="0"/>
              <a:t>y llamó Jehová al varón vestido de lino, que tenía a su cintura el tintero de escribano, 4 y le dijo Jehová: Pasa por en medio de la ciudad, por en medio de Jerusalén, y ponles una señal en la frente a los hombres que </a:t>
            </a:r>
            <a:r>
              <a:rPr lang="es-CO" b="1" i="1" u="sng" dirty="0"/>
              <a:t>gimen y que claman a causa de todas las abominaciones que se hacen en medio de ella</a:t>
            </a:r>
            <a:r>
              <a:rPr lang="es-CO" dirty="0"/>
              <a:t>.</a:t>
            </a:r>
          </a:p>
          <a:p>
            <a:endParaRPr lang="es-CO" dirty="0"/>
          </a:p>
        </p:txBody>
      </p:sp>
    </p:spTree>
    <p:extLst>
      <p:ext uri="{BB962C8B-B14F-4D97-AF65-F5344CB8AC3E}">
        <p14:creationId xmlns:p14="http://schemas.microsoft.com/office/powerpoint/2010/main" val="1295815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4774"/>
            <a:ext cx="10515600" cy="6325849"/>
          </a:xfrm>
          <a:effectLst>
            <a:glow rad="101600">
              <a:srgbClr val="C00000">
                <a:alpha val="60000"/>
              </a:srgbClr>
            </a:glow>
          </a:effectLst>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r>
              <a:rPr lang="es-CO" dirty="0"/>
              <a:t> 5 Y a los otros dijo, oyéndolo yo: </a:t>
            </a:r>
            <a:r>
              <a:rPr lang="es-CO" b="1" i="1" dirty="0"/>
              <a:t>Pasad por la ciudad en pos de él, y matad; no perdone vuestro ojo, ni tengáis misericordia. 6 Matad a viejos, jóvenes y vírgenes, niños y mujeres, hasta que no quede ninguno; pero a todo aquel sobre el cual hubiere señal, no os acercaréis; y comenzaréis por mi santuario</a:t>
            </a:r>
            <a:r>
              <a:rPr lang="es-CO" dirty="0"/>
              <a:t>. Comenzaron, pues, desde los varones ancianos que estaban delante del templo. 7 Y les dijo: Contaminad la casa, y llenad los atrios de muertos; salid. Y salieron, y mataron en la ciudad.</a:t>
            </a:r>
          </a:p>
          <a:p>
            <a:r>
              <a:rPr lang="es-CO" dirty="0"/>
              <a:t> 8 Aconteció que cuando ellos iban matando y quedé yo solo, me postré sobre mi rostro, y clamé y dije: ¡Ah, Señor Jehová! ¿destruirás a todo el remanente de Israel derramando tu furor sobre Jerusalén?</a:t>
            </a:r>
          </a:p>
          <a:p>
            <a:r>
              <a:rPr lang="es-CO" dirty="0"/>
              <a:t> 9 Y me dijo: La maldad de la casa de Israel y de Judá es grande sobremanera, pues la tierra está llena de sangre, y la ciudad está llena de perversidad; porque han dicho: Ha abandonado Jehová la tierra, y Jehová no ve. 10 Así, pues, haré yo; mi ojo no perdonará, ni tendré misericordia; haré recaer el camino de ellos sobre sus propias cabezas.</a:t>
            </a:r>
          </a:p>
          <a:p>
            <a:r>
              <a:rPr lang="es-CO" dirty="0"/>
              <a:t> 11 Y he aquí que el varón vestido de lino, que tenía el tintero a su cintura, respondió una palabra, diciendo: </a:t>
            </a:r>
            <a:r>
              <a:rPr lang="es-CO" b="1" i="1" dirty="0"/>
              <a:t>He hecho conforme a todo lo que me mandaste</a:t>
            </a:r>
            <a:r>
              <a:rPr lang="es-CO" dirty="0"/>
              <a:t>. </a:t>
            </a:r>
          </a:p>
          <a:p>
            <a:r>
              <a:rPr lang="es-CO" dirty="0"/>
              <a:t>Note que los hijos de Dios se distinguen porque siempre ejecutan las ordenes de Dios: “</a:t>
            </a:r>
            <a:r>
              <a:rPr lang="es-CO" b="1" dirty="0"/>
              <a:t>HE HECHO CONFORME A TODO LO QUE ME MANDASTE”. </a:t>
            </a:r>
            <a:r>
              <a:rPr lang="es-CO" dirty="0"/>
              <a:t>Lo mismo sucedió en el diluvio,</a:t>
            </a:r>
            <a:r>
              <a:rPr lang="es-CO" b="1" dirty="0"/>
              <a:t> </a:t>
            </a:r>
            <a:r>
              <a:rPr lang="es-CO" b="1" dirty="0">
                <a:solidFill>
                  <a:srgbClr val="FF0000"/>
                </a:solidFill>
              </a:rPr>
              <a:t>(</a:t>
            </a:r>
            <a:r>
              <a:rPr lang="es-CO" dirty="0">
                <a:solidFill>
                  <a:srgbClr val="FF0000"/>
                </a:solidFill>
              </a:rPr>
              <a:t>Ver Génesis 6:22).</a:t>
            </a:r>
          </a:p>
          <a:p>
            <a:endParaRPr lang="es-CO" dirty="0"/>
          </a:p>
          <a:p>
            <a:endParaRPr lang="es-CO" dirty="0"/>
          </a:p>
        </p:txBody>
      </p:sp>
    </p:spTree>
    <p:extLst>
      <p:ext uri="{BB962C8B-B14F-4D97-AF65-F5344CB8AC3E}">
        <p14:creationId xmlns:p14="http://schemas.microsoft.com/office/powerpoint/2010/main" val="668433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0220"/>
            <a:ext cx="10515600" cy="6400800"/>
          </a:xfrm>
          <a:effectLst>
            <a:glow rad="228600">
              <a:schemeClr val="accent1">
                <a:satMod val="175000"/>
                <a:alpha val="40000"/>
              </a:schemeClr>
            </a:glow>
          </a:effectLst>
        </p:spPr>
        <p:style>
          <a:lnRef idx="1">
            <a:schemeClr val="accent3"/>
          </a:lnRef>
          <a:fillRef idx="2">
            <a:schemeClr val="accent3"/>
          </a:fillRef>
          <a:effectRef idx="1">
            <a:schemeClr val="accent3"/>
          </a:effectRef>
          <a:fontRef idx="minor">
            <a:schemeClr val="dk1"/>
          </a:fontRef>
        </p:style>
        <p:txBody>
          <a:bodyPr>
            <a:normAutofit/>
          </a:bodyPr>
          <a:lstStyle/>
          <a:p>
            <a:r>
              <a:rPr lang="es-CO" dirty="0"/>
              <a:t>Aunque, este mensaje de Ezequiel, tiene una aplicación histórica del cumplimiento literal de los eventos aquí descritos, nos ocuparemos del desarrollo profético, del sellamiento y destrucción final de los inconversos.</a:t>
            </a:r>
          </a:p>
          <a:p>
            <a:endParaRPr lang="es-CO" dirty="0"/>
          </a:p>
          <a:p>
            <a:pPr marL="0" indent="0">
              <a:buNone/>
            </a:pPr>
            <a:r>
              <a:rPr lang="es-CO" sz="3600" b="1" dirty="0"/>
              <a:t>¿A quien representa Jerusalén?</a:t>
            </a:r>
          </a:p>
          <a:p>
            <a:pPr marL="0" indent="0">
              <a:buNone/>
            </a:pPr>
            <a:r>
              <a:rPr lang="es-CO" sz="3200" b="1" dirty="0"/>
              <a:t> </a:t>
            </a:r>
            <a:r>
              <a:rPr lang="es-CO" sz="3200" dirty="0"/>
              <a:t>Jerusalén representa al pueblo de Dios del A. Testamento y a la iglesia del N. Testamento. </a:t>
            </a:r>
          </a:p>
          <a:p>
            <a:r>
              <a:rPr lang="es-CO" dirty="0"/>
              <a:t>En su aplicación secundaria, los seis varones representan a los instrumentos del castigo que, cuando acabe el tiempo, ejecutarán sentencia, primero sobre quienes han profesado ser guardianes espirituales del pueblo, </a:t>
            </a:r>
            <a:r>
              <a:rPr lang="es-CO" u="sng" dirty="0"/>
              <a:t>pastores y ancianos de iglesia.</a:t>
            </a:r>
            <a:r>
              <a:rPr lang="es-CO" dirty="0"/>
              <a:t>  Como también sobre los miembros en general, quienes han puesto su vista en ellos,-pastores y ancianos-, en lugar de fijarla en Dios y en su Santa Palabra.  </a:t>
            </a:r>
          </a:p>
          <a:p>
            <a:endParaRPr lang="es-CO" dirty="0"/>
          </a:p>
        </p:txBody>
      </p:sp>
    </p:spTree>
    <p:extLst>
      <p:ext uri="{BB962C8B-B14F-4D97-AF65-F5344CB8AC3E}">
        <p14:creationId xmlns:p14="http://schemas.microsoft.com/office/powerpoint/2010/main" val="3164336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83171" y="494675"/>
            <a:ext cx="10515600" cy="601105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t> Tengamos en cuenta que la orden era especifica:  “Y le dijo el SEÑOR, al varón vestido de lino, que tenía a su cintura el tintero de escribano.  </a:t>
            </a:r>
            <a:r>
              <a:rPr lang="es-CO" b="1" i="1" dirty="0"/>
              <a:t>Pasa por [</a:t>
            </a:r>
            <a:r>
              <a:rPr lang="es-CO" b="1" i="1" u="sng" dirty="0">
                <a:effectLst>
                  <a:outerShdw blurRad="38100" dist="38100" dir="2700000" algn="tl">
                    <a:srgbClr val="000000">
                      <a:alpha val="43137"/>
                    </a:srgbClr>
                  </a:outerShdw>
                </a:effectLst>
              </a:rPr>
              <a:t>en</a:t>
            </a:r>
            <a:r>
              <a:rPr lang="es-CO" b="1" i="1" dirty="0"/>
              <a:t>] medio de la CIUDAD, por [</a:t>
            </a:r>
            <a:r>
              <a:rPr lang="es-CO" b="1" i="1" u="sng" dirty="0"/>
              <a:t>en</a:t>
            </a:r>
            <a:r>
              <a:rPr lang="es-CO" b="1" i="1" dirty="0"/>
              <a:t>] medio de </a:t>
            </a:r>
            <a:r>
              <a:rPr lang="es-CO" b="1" i="1" u="sng" dirty="0"/>
              <a:t>Jerusalén</a:t>
            </a:r>
            <a:r>
              <a:rPr lang="es-CO" dirty="0"/>
              <a:t>”. </a:t>
            </a:r>
          </a:p>
          <a:p>
            <a:pPr lvl="1"/>
            <a:endParaRPr lang="es-CO" sz="2800" dirty="0"/>
          </a:p>
          <a:p>
            <a:pPr lvl="1"/>
            <a:r>
              <a:rPr lang="es-CO" sz="2800" dirty="0"/>
              <a:t>Jerusalén, se refiere específicamente, a la iglesia, el llamado PUBLO DE DIOS HOY; LA IGLESIA ADVENTISTA DEL SÉPTIMO DÍA, la que profesa </a:t>
            </a:r>
            <a:r>
              <a:rPr lang="es-CO" sz="2800" u="sng" dirty="0"/>
              <a:t>guardar los Mandamientos de Dios, y tener el testimonio de Jesús</a:t>
            </a:r>
            <a:r>
              <a:rPr lang="es-CO" sz="2800" dirty="0"/>
              <a:t>, según </a:t>
            </a:r>
            <a:r>
              <a:rPr lang="es-CO" sz="2800" dirty="0">
                <a:solidFill>
                  <a:srgbClr val="FF0000"/>
                </a:solidFill>
              </a:rPr>
              <a:t>(Ap.12:17), </a:t>
            </a:r>
            <a:r>
              <a:rPr lang="es-CO" sz="2800" dirty="0"/>
              <a:t>no a otra ciudad, OTRA IGLESIA.  </a:t>
            </a:r>
          </a:p>
          <a:p>
            <a:r>
              <a:rPr lang="es-CO" sz="3200" dirty="0"/>
              <a:t> “</a:t>
            </a:r>
            <a:r>
              <a:rPr lang="es-CO" b="1" i="1" dirty="0"/>
              <a:t>y ponles una señal en la frente a los hombres que GIMEN Y QUE CLAMAN a causa de todas las abominaciones que se hacen en </a:t>
            </a:r>
            <a:r>
              <a:rPr lang="es-CO" b="1" i="1" u="sng" dirty="0"/>
              <a:t>medio de ella</a:t>
            </a:r>
            <a:r>
              <a:rPr lang="es-CO" b="1" i="1" dirty="0"/>
              <a:t>”</a:t>
            </a:r>
            <a:endParaRPr lang="es-CO" sz="3200" b="1" i="1" dirty="0"/>
          </a:p>
          <a:p>
            <a:pPr lvl="1"/>
            <a:endParaRPr lang="es-CO" sz="2800" dirty="0"/>
          </a:p>
          <a:p>
            <a:pPr lvl="1"/>
            <a:r>
              <a:rPr lang="es-CO" sz="2800" dirty="0"/>
              <a:t>Señal, en hebreo, </a:t>
            </a:r>
            <a:r>
              <a:rPr lang="es-CO" sz="2800" b="1" dirty="0"/>
              <a:t>tau</a:t>
            </a:r>
            <a:r>
              <a:rPr lang="es-CO" sz="2800" dirty="0"/>
              <a:t>, última letra del alfabeto hebreo. Y en tiempos de Ezequiel, esta letra tenía la forma de X.</a:t>
            </a:r>
          </a:p>
        </p:txBody>
      </p:sp>
    </p:spTree>
    <p:extLst>
      <p:ext uri="{BB962C8B-B14F-4D97-AF65-F5344CB8AC3E}">
        <p14:creationId xmlns:p14="http://schemas.microsoft.com/office/powerpoint/2010/main" val="2950027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es-CO" b="1" dirty="0"/>
              <a:t>El sellamiento y destrucción de Ezequiel 9 se repetirá al fin del tiempo</a:t>
            </a:r>
          </a:p>
        </p:txBody>
      </p:sp>
      <p:sp>
        <p:nvSpPr>
          <p:cNvPr id="3" name="Marcador de contenido 2"/>
          <p:cNvSpPr>
            <a:spLocks noGrp="1"/>
          </p:cNvSpPr>
          <p:nvPr>
            <p:ph idx="1"/>
          </p:nvPr>
        </p:nvSpPr>
        <p:spPr>
          <a:xfrm>
            <a:off x="813216" y="5215482"/>
            <a:ext cx="10515600" cy="1410169"/>
          </a:xfrm>
        </p:spPr>
        <p:style>
          <a:lnRef idx="0">
            <a:schemeClr val="accent2"/>
          </a:lnRef>
          <a:fillRef idx="3">
            <a:schemeClr val="accent2"/>
          </a:fillRef>
          <a:effectRef idx="3">
            <a:schemeClr val="accent2"/>
          </a:effectRef>
          <a:fontRef idx="minor">
            <a:schemeClr val="lt1"/>
          </a:fontRef>
        </p:style>
        <p:txBody>
          <a:bodyPr>
            <a:normAutofit/>
          </a:bodyPr>
          <a:lstStyle/>
          <a:p>
            <a:pPr marL="0" indent="0" algn="ctr">
              <a:buNone/>
            </a:pPr>
            <a:r>
              <a:rPr lang="es-CO" b="1" dirty="0"/>
              <a:t>“¿Qué es lo que fue? Lo mismo que será. ¿Qué es lo que ha sido hecho? Lo mismo que se hará; y nada hay nuevo debajo del sol”. </a:t>
            </a:r>
            <a:r>
              <a:rPr lang="es-CO" b="1" u="sng" dirty="0"/>
              <a:t>Eclesiastés 1:9</a:t>
            </a:r>
          </a:p>
        </p:txBody>
      </p:sp>
      <p:pic>
        <p:nvPicPr>
          <p:cNvPr id="4" name="Imagen 3"/>
          <p:cNvPicPr>
            <a:picLocks noChangeAspect="1"/>
          </p:cNvPicPr>
          <p:nvPr/>
        </p:nvPicPr>
        <p:blipFill>
          <a:blip r:embed="rId2"/>
          <a:stretch>
            <a:fillRect/>
          </a:stretch>
        </p:blipFill>
        <p:spPr>
          <a:xfrm>
            <a:off x="838201" y="1948721"/>
            <a:ext cx="3202857" cy="3008729"/>
          </a:xfrm>
          <a:prstGeom prst="rect">
            <a:avLst/>
          </a:prstGeom>
          <a:scene3d>
            <a:camera prst="orthographicFront"/>
            <a:lightRig rig="threePt" dir="t"/>
          </a:scene3d>
          <a:sp3d>
            <a:bevelT w="165100" prst="coolSlant"/>
          </a:sp3d>
        </p:spPr>
      </p:pic>
      <p:pic>
        <p:nvPicPr>
          <p:cNvPr id="8" name="Imagen 7"/>
          <p:cNvPicPr>
            <a:picLocks noChangeAspect="1"/>
          </p:cNvPicPr>
          <p:nvPr/>
        </p:nvPicPr>
        <p:blipFill>
          <a:blip r:embed="rId3"/>
          <a:stretch>
            <a:fillRect/>
          </a:stretch>
        </p:blipFill>
        <p:spPr>
          <a:xfrm>
            <a:off x="8649325" y="1948720"/>
            <a:ext cx="2704475" cy="3008730"/>
          </a:xfrm>
          <a:prstGeom prst="rect">
            <a:avLst/>
          </a:prstGeom>
          <a:scene3d>
            <a:camera prst="orthographicFront"/>
            <a:lightRig rig="threePt" dir="t"/>
          </a:scene3d>
          <a:sp3d>
            <a:bevelT w="165100" prst="coolSlant"/>
          </a:sp3d>
        </p:spPr>
      </p:pic>
      <p:pic>
        <p:nvPicPr>
          <p:cNvPr id="9" name="Imagen 8"/>
          <p:cNvPicPr>
            <a:picLocks noChangeAspect="1"/>
          </p:cNvPicPr>
          <p:nvPr/>
        </p:nvPicPr>
        <p:blipFill>
          <a:blip r:embed="rId4"/>
          <a:stretch>
            <a:fillRect/>
          </a:stretch>
        </p:blipFill>
        <p:spPr>
          <a:xfrm>
            <a:off x="4232788" y="1948720"/>
            <a:ext cx="4266636" cy="3008730"/>
          </a:xfrm>
          <a:prstGeom prst="rect">
            <a:avLst/>
          </a:prstGeom>
          <a:scene3d>
            <a:camera prst="orthographicFront"/>
            <a:lightRig rig="threePt" dir="t"/>
          </a:scene3d>
          <a:sp3d>
            <a:bevelT w="165100" prst="coolSlant"/>
          </a:sp3d>
        </p:spPr>
      </p:pic>
      <p:sp>
        <p:nvSpPr>
          <p:cNvPr id="10" name="Rectángulo 9"/>
          <p:cNvSpPr/>
          <p:nvPr/>
        </p:nvSpPr>
        <p:spPr>
          <a:xfrm>
            <a:off x="4994558" y="1948720"/>
            <a:ext cx="806631"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s-CO" b="1" dirty="0"/>
              <a:t>Ap.7:2</a:t>
            </a:r>
          </a:p>
        </p:txBody>
      </p:sp>
    </p:spTree>
    <p:extLst>
      <p:ext uri="{BB962C8B-B14F-4D97-AF65-F5344CB8AC3E}">
        <p14:creationId xmlns:p14="http://schemas.microsoft.com/office/powerpoint/2010/main" val="195565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4714"/>
            <a:ext cx="10515600" cy="6190937"/>
          </a:xfrm>
          <a:noFill/>
          <a:ln w="9525" cap="flat" cmpd="sng" algn="ctr">
            <a:solidFill>
              <a:schemeClr val="accent1"/>
            </a:solidFill>
            <a:prstDash val="solid"/>
            <a:round/>
            <a:headEnd type="none" w="med" len="med"/>
            <a:tailEnd type="none" w="med" len="med"/>
          </a:ln>
          <a:effectLst>
            <a:glow rad="228600">
              <a:schemeClr val="accent1">
                <a:satMod val="175000"/>
                <a:alpha val="40000"/>
              </a:schemeClr>
            </a:glow>
          </a:effectLst>
        </p:spPr>
        <p:style>
          <a:lnRef idx="0">
            <a:scrgbClr r="0" g="0" b="0"/>
          </a:lnRef>
          <a:fillRef idx="0">
            <a:scrgbClr r="0" g="0" b="0"/>
          </a:fillRef>
          <a:effectRef idx="0">
            <a:scrgbClr r="0" g="0" b="0"/>
          </a:effectRef>
          <a:fontRef idx="minor">
            <a:schemeClr val="accent1"/>
          </a:fontRef>
        </p:style>
        <p:txBody>
          <a:bodyPr/>
          <a:lstStyle/>
          <a:p>
            <a:r>
              <a:rPr lang="es-CO" dirty="0"/>
              <a:t>En la visión, la señal era sin duda literal, pero su significado atañía plenamente al </a:t>
            </a:r>
            <a:r>
              <a:rPr lang="es-CO" u="sng" dirty="0"/>
              <a:t>carácter</a:t>
            </a:r>
            <a:r>
              <a:rPr lang="es-CO" dirty="0"/>
              <a:t>, que se refleja en los hechos de cada uno, y por ende, es un indicativo, a quién se pertenece, a Dios o al enemigo de Dios. Por otra parte, el mensajero celestial no debía prestar atención a la alcurnia o posición, sino sólo debía poner la señal a quienes “</a:t>
            </a:r>
            <a:r>
              <a:rPr lang="es-CO" b="1" dirty="0"/>
              <a:t>gimieran en Jerusalén</a:t>
            </a:r>
            <a:r>
              <a:rPr lang="es-CO" dirty="0"/>
              <a:t>”, por la pecaminosidad que prevalecía y se mantuvieran alejados de ella, de la </a:t>
            </a:r>
            <a:r>
              <a:rPr lang="es-CO" u="sng" dirty="0"/>
              <a:t>pecaminosidad</a:t>
            </a:r>
            <a:r>
              <a:rPr lang="es-CO" dirty="0"/>
              <a:t>, pero NO SE ALEJARAN DE JERUSALÉN. O sea de la iglesia. </a:t>
            </a:r>
          </a:p>
          <a:p>
            <a:pPr lvl="1"/>
            <a:endParaRPr lang="es-CO" dirty="0"/>
          </a:p>
          <a:p>
            <a:pPr lvl="1"/>
            <a:r>
              <a:rPr lang="es-CO" sz="2800" dirty="0"/>
              <a:t>Es sumamente interesante notar que, quienes “</a:t>
            </a:r>
            <a:r>
              <a:rPr lang="es-CO" sz="2800" b="1" i="1" dirty="0"/>
              <a:t>gemían  por la pecaminosidad que prevalecía en Jerusalén</a:t>
            </a:r>
            <a:r>
              <a:rPr lang="es-CO" sz="2800" dirty="0"/>
              <a:t>” es decir, estos eran el REMANENTE FIEL; so se habían retirado de Jerusalén para otra ciudad, (otra iglesia, o formar otra iglesia aparte), a pesar de la PECAMINOCIDAD QUE PREVALECÍA DENTRO DE JERUSALÉN, hay permanecían, “Clamando y gimiendo”.  </a:t>
            </a:r>
          </a:p>
        </p:txBody>
      </p:sp>
    </p:spTree>
    <p:extLst>
      <p:ext uri="{BB962C8B-B14F-4D97-AF65-F5344CB8AC3E}">
        <p14:creationId xmlns:p14="http://schemas.microsoft.com/office/powerpoint/2010/main" val="946016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74754"/>
            <a:ext cx="10515600" cy="6145967"/>
          </a:xfrm>
          <a:noFill/>
          <a:ln w="9525" cap="flat" cmpd="sng" algn="ctr">
            <a:solidFill>
              <a:schemeClr val="dk1"/>
            </a:solidFill>
            <a:prstDash val="solid"/>
            <a:round/>
            <a:headEnd type="none" w="med" len="med"/>
            <a:tailEnd type="none" w="med" len="med"/>
          </a:ln>
          <a:effectLst>
            <a:glow rad="101600">
              <a:schemeClr val="tx1">
                <a:alpha val="60000"/>
              </a:schemeClr>
            </a:glow>
          </a:effectLst>
        </p:spPr>
        <p:style>
          <a:lnRef idx="0">
            <a:scrgbClr r="0" g="0" b="0"/>
          </a:lnRef>
          <a:fillRef idx="0">
            <a:scrgbClr r="0" g="0" b="0"/>
          </a:fillRef>
          <a:effectRef idx="0">
            <a:scrgbClr r="0" g="0" b="0"/>
          </a:effectRef>
          <a:fontRef idx="minor">
            <a:schemeClr val="dk1"/>
          </a:fontRef>
        </p:style>
        <p:txBody>
          <a:bodyPr>
            <a:normAutofit fontScale="92500"/>
          </a:bodyPr>
          <a:lstStyle/>
          <a:p>
            <a:r>
              <a:rPr lang="es-CO" dirty="0"/>
              <a:t>5. </a:t>
            </a:r>
            <a:r>
              <a:rPr lang="es-CO" b="1" i="1" dirty="0"/>
              <a:t>Y a los otros dijo, oyéndolo yo: Pasad por la ciudad en pos de él, y matad; no perdone vuestro ojo, ni tengáis misericordia. 6 Matad a viejos, jóvenes y vírgenes, niños y mujeres, hasta que no quede ninguno; pero a todo aquel sobre el cual hubiere señal, no os acercaréis; y </a:t>
            </a:r>
            <a:r>
              <a:rPr lang="es-CO" b="1" i="1" u="sng" dirty="0"/>
              <a:t>comenzaréis por mi santuario</a:t>
            </a:r>
            <a:r>
              <a:rPr lang="es-CO" dirty="0"/>
              <a:t>”</a:t>
            </a:r>
          </a:p>
          <a:p>
            <a:pPr lvl="1"/>
            <a:endParaRPr lang="es-CO" sz="2800" dirty="0"/>
          </a:p>
          <a:p>
            <a:pPr lvl="1"/>
            <a:r>
              <a:rPr lang="es-CO" sz="2800" dirty="0"/>
              <a:t>1). </a:t>
            </a:r>
            <a:r>
              <a:rPr lang="es-CO" sz="2800" dirty="0">
                <a:solidFill>
                  <a:srgbClr val="FF0000"/>
                </a:solidFill>
              </a:rPr>
              <a:t>Primero era el sellamiento.</a:t>
            </a:r>
          </a:p>
          <a:p>
            <a:pPr lvl="1"/>
            <a:r>
              <a:rPr lang="es-CO" sz="2800" dirty="0"/>
              <a:t>2). </a:t>
            </a:r>
            <a:r>
              <a:rPr lang="es-CO" sz="2800" dirty="0">
                <a:solidFill>
                  <a:srgbClr val="FF0000"/>
                </a:solidFill>
              </a:rPr>
              <a:t>Segundo dar muerte a </a:t>
            </a:r>
            <a:r>
              <a:rPr lang="es-CO" sz="2800" u="sng" dirty="0">
                <a:solidFill>
                  <a:srgbClr val="FF0000"/>
                </a:solidFill>
              </a:rPr>
              <a:t>todos</a:t>
            </a:r>
            <a:r>
              <a:rPr lang="es-CO" sz="2800" dirty="0">
                <a:solidFill>
                  <a:srgbClr val="FF0000"/>
                </a:solidFill>
              </a:rPr>
              <a:t> los que no tuviera el sello.</a:t>
            </a:r>
          </a:p>
          <a:p>
            <a:pPr lvl="1"/>
            <a:r>
              <a:rPr lang="es-CO" sz="2800" dirty="0"/>
              <a:t>3). </a:t>
            </a:r>
            <a:r>
              <a:rPr lang="es-CO" sz="2800" dirty="0">
                <a:solidFill>
                  <a:srgbClr val="FF0000"/>
                </a:solidFill>
              </a:rPr>
              <a:t>La matanza debía empezar en el santuario (con los sacerdotes, en la iglesia de hoy, los pastores y ancianos) </a:t>
            </a:r>
            <a:r>
              <a:rPr lang="es-CO" sz="2800" dirty="0"/>
              <a:t>para que todos vean y sepan que el Señor odia el pecado en forma suma en los que están más cerca de Él. El que fue nombrado para proteger, la Palabra de Dios y el rebaño de Dios. </a:t>
            </a:r>
            <a:r>
              <a:rPr lang="es-CO" sz="2800" dirty="0">
                <a:solidFill>
                  <a:srgbClr val="FF0000"/>
                </a:solidFill>
              </a:rPr>
              <a:t>(Ver Hechos. 20:28).</a:t>
            </a:r>
          </a:p>
          <a:p>
            <a:pPr lvl="1"/>
            <a:r>
              <a:rPr lang="es-CO" sz="2800" dirty="0"/>
              <a:t>Cristo es fiel al cometido que se le encargó. ¿Le manda su Padre asegurar la vida eterna del remanente escogido? ¡Claro que si! Dice: “</a:t>
            </a:r>
            <a:r>
              <a:rPr lang="es-CO" sz="2800" b="1" i="1" dirty="0"/>
              <a:t>A los que me diste, ninguno de ellos se perdió</a:t>
            </a:r>
            <a:r>
              <a:rPr lang="es-CO" sz="2800" dirty="0"/>
              <a:t>”, </a:t>
            </a:r>
            <a:r>
              <a:rPr lang="es-CO" sz="2800" dirty="0">
                <a:solidFill>
                  <a:srgbClr val="FF0000"/>
                </a:solidFill>
              </a:rPr>
              <a:t>(Ver Juan 17:12). </a:t>
            </a:r>
          </a:p>
        </p:txBody>
      </p:sp>
    </p:spTree>
    <p:extLst>
      <p:ext uri="{BB962C8B-B14F-4D97-AF65-F5344CB8AC3E}">
        <p14:creationId xmlns:p14="http://schemas.microsoft.com/office/powerpoint/2010/main" val="560780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0220"/>
            <a:ext cx="10515600" cy="636042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t> 7 Y les dijo: Contaminad la casa, y llenad los atrios de muertos; salid. Y salieron, y mataron en la ciudad. 8 </a:t>
            </a:r>
            <a:r>
              <a:rPr lang="es-CO" b="1" i="1" dirty="0"/>
              <a:t>Aconteció que cuando ellos iban matando y </a:t>
            </a:r>
            <a:r>
              <a:rPr lang="es-CO" b="1" i="1" u="sng" dirty="0"/>
              <a:t>QUEDÉ YO SOLO</a:t>
            </a:r>
            <a:r>
              <a:rPr lang="es-CO" b="1" i="1" dirty="0"/>
              <a:t>, me postré sobre mi rostro, y clamé y dije: ¡Ah, Señor Jehová! ¿destruirás a todo el remanente de Israel derramando tu furor sobre Jerusalén?</a:t>
            </a:r>
          </a:p>
          <a:p>
            <a:pPr marL="457200" lvl="1" indent="0">
              <a:buNone/>
            </a:pPr>
            <a:endParaRPr lang="es-CO" dirty="0"/>
          </a:p>
          <a:p>
            <a:pPr marL="914400" lvl="2" indent="0">
              <a:buNone/>
            </a:pPr>
            <a:r>
              <a:rPr lang="es-CO" sz="2400" dirty="0">
                <a:solidFill>
                  <a:srgbClr val="FF0000"/>
                </a:solidFill>
              </a:rPr>
              <a:t>En visión, Ezequiel vio a Jerusalén reducida a una ciudad de muertos. Le parecía que había quedado solo en medio de los muertos. </a:t>
            </a:r>
            <a:r>
              <a:rPr lang="es-CO" sz="2400" u="sng" dirty="0">
                <a:solidFill>
                  <a:srgbClr val="FF0000"/>
                </a:solidFill>
              </a:rPr>
              <a:t>No se menciona aquí a ninguno que hubiera quedado vivo por haber tenido la marca protectora</a:t>
            </a:r>
            <a:r>
              <a:rPr lang="es-CO" sz="2400" dirty="0">
                <a:solidFill>
                  <a:srgbClr val="FF0000"/>
                </a:solidFill>
              </a:rPr>
              <a:t>. </a:t>
            </a:r>
            <a:r>
              <a:rPr lang="es-CO" sz="2400" dirty="0"/>
              <a:t>Sin duda, constituían una pequeña minoría.</a:t>
            </a:r>
          </a:p>
          <a:p>
            <a:pPr marL="457200" lvl="1" indent="0">
              <a:buNone/>
            </a:pPr>
            <a:endParaRPr lang="es-CO" sz="2800" dirty="0"/>
          </a:p>
          <a:p>
            <a:pPr marL="914400" lvl="2" indent="0">
              <a:buNone/>
            </a:pPr>
            <a:r>
              <a:rPr lang="es-CO" sz="2400" dirty="0"/>
              <a:t>Es terrible el panorama que nos presenta la profecía de Ezequiel, donde dice “</a:t>
            </a:r>
            <a:r>
              <a:rPr lang="es-CO" sz="2400" b="1" i="1" dirty="0"/>
              <a:t>quede yo solo</a:t>
            </a:r>
            <a:r>
              <a:rPr lang="es-CO" sz="2400" dirty="0"/>
              <a:t>”. Note lo siguiente: En el diluvio, de posiblemente 100 millones de habitantes que habían, </a:t>
            </a:r>
            <a:r>
              <a:rPr lang="es-CO" sz="2400" b="1" dirty="0">
                <a:solidFill>
                  <a:srgbClr val="FF0000"/>
                </a:solidFill>
              </a:rPr>
              <a:t>solamente ocho decidieron entrar al arca y se salvaron</a:t>
            </a:r>
            <a:r>
              <a:rPr lang="es-CO" sz="2400" dirty="0"/>
              <a:t>, </a:t>
            </a:r>
            <a:r>
              <a:rPr lang="es-CO" sz="2400" b="1" dirty="0"/>
              <a:t>perecieron 99´999.992 personas</a:t>
            </a:r>
            <a:r>
              <a:rPr lang="es-CO" sz="2400" dirty="0"/>
              <a:t>. En Sodoma, Gomorra , Adma y Zeboím, ciudades destruidas por el fuego y azufre, ¿Cuántos habitantes habrían? </a:t>
            </a:r>
            <a:r>
              <a:rPr lang="es-CO" sz="2400" b="1" dirty="0">
                <a:solidFill>
                  <a:srgbClr val="FF0000"/>
                </a:solidFill>
              </a:rPr>
              <a:t>Solamente se salvaron tres, Lot y sus dos hijas. </a:t>
            </a:r>
            <a:r>
              <a:rPr lang="es-CO" sz="2400" dirty="0"/>
              <a:t>De 7.000. millones de habitantes que posiblemente hayan cuando Cristo regrese, </a:t>
            </a:r>
            <a:r>
              <a:rPr lang="es-CO" sz="2400" b="1" dirty="0">
                <a:solidFill>
                  <a:srgbClr val="FF0000"/>
                </a:solidFill>
              </a:rPr>
              <a:t>solamente 144.000 estarán preparados, esperando su regreso</a:t>
            </a:r>
            <a:r>
              <a:rPr lang="es-CO" sz="2400" dirty="0"/>
              <a:t>. </a:t>
            </a:r>
          </a:p>
        </p:txBody>
      </p:sp>
    </p:spTree>
    <p:extLst>
      <p:ext uri="{BB962C8B-B14F-4D97-AF65-F5344CB8AC3E}">
        <p14:creationId xmlns:p14="http://schemas.microsoft.com/office/powerpoint/2010/main" val="3526577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1444"/>
            <a:ext cx="10515600" cy="5973097"/>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s-CO" sz="3200" b="1" dirty="0"/>
              <a:t>Esto nos enseña dos cosas.</a:t>
            </a:r>
          </a:p>
          <a:p>
            <a:r>
              <a:rPr lang="es-CO" dirty="0"/>
              <a:t>1). Lo exigente que es Dios con la santidad de sus hijos, tanto del A. Testamento como del N. Testamento. “</a:t>
            </a:r>
            <a:r>
              <a:rPr lang="es-CO" b="1" i="1" dirty="0"/>
              <a:t>Porque yo soy el SEÑOR vuestro Dios. Por tanto, consagraos y sed santos, porque yo soy santo</a:t>
            </a:r>
            <a:r>
              <a:rPr lang="es-CO" dirty="0"/>
              <a:t>”. </a:t>
            </a:r>
            <a:r>
              <a:rPr lang="es-CO" dirty="0">
                <a:solidFill>
                  <a:srgbClr val="FF0000"/>
                </a:solidFill>
              </a:rPr>
              <a:t>(Num.11:44). </a:t>
            </a:r>
            <a:r>
              <a:rPr lang="es-CO" b="1" i="1" dirty="0"/>
              <a:t>“Sino, como aquel que os llamó es santo, sed también vosotros santos en toda vuestra manera de vivir”, </a:t>
            </a:r>
            <a:r>
              <a:rPr lang="es-CO" dirty="0">
                <a:solidFill>
                  <a:srgbClr val="FF0000"/>
                </a:solidFill>
              </a:rPr>
              <a:t>(1 Ped.1:15,16).</a:t>
            </a:r>
          </a:p>
          <a:p>
            <a:endParaRPr lang="es-CO" dirty="0"/>
          </a:p>
          <a:p>
            <a:r>
              <a:rPr lang="es-CO" dirty="0"/>
              <a:t>2). </a:t>
            </a:r>
            <a:r>
              <a:rPr lang="es-CO" b="1" dirty="0"/>
              <a:t>Lo contagioso que es el pecado</a:t>
            </a:r>
            <a:r>
              <a:rPr lang="es-CO" dirty="0"/>
              <a:t>. De toda esa multitud de gente que había en tiempo del diluvio, solamente se salvaros ocho personas </a:t>
            </a:r>
            <a:r>
              <a:rPr lang="es-CO" u="sng" dirty="0"/>
              <a:t>Noé y su familia</a:t>
            </a:r>
            <a:r>
              <a:rPr lang="es-CO" dirty="0"/>
              <a:t>. De Sodoma, Gomorra, Adma y Zeboím tres personas, de la misma familia, </a:t>
            </a:r>
            <a:r>
              <a:rPr lang="es-CO" u="sng" dirty="0"/>
              <a:t>Lot y sus dos hijas</a:t>
            </a:r>
            <a:r>
              <a:rPr lang="es-CO" dirty="0"/>
              <a:t>, y de la inmensa multitud de habitantes que habrá cuando Cristo regrese, solamente un pequeño remanente, </a:t>
            </a:r>
            <a:r>
              <a:rPr lang="es-CO" u="sng" dirty="0"/>
              <a:t>144.000, habrán quedado, y estarán preparados esperando a Su Salvador</a:t>
            </a:r>
            <a:r>
              <a:rPr lang="es-CO" dirty="0"/>
              <a:t>. </a:t>
            </a:r>
            <a:r>
              <a:rPr lang="es-CO" dirty="0">
                <a:solidFill>
                  <a:srgbClr val="FF0000"/>
                </a:solidFill>
              </a:rPr>
              <a:t>(Ver 1 Tes.4:16-18).</a:t>
            </a:r>
          </a:p>
        </p:txBody>
      </p:sp>
    </p:spTree>
    <p:extLst>
      <p:ext uri="{BB962C8B-B14F-4D97-AF65-F5344CB8AC3E}">
        <p14:creationId xmlns:p14="http://schemas.microsoft.com/office/powerpoint/2010/main" val="27258685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5"/>
          </a:lnRef>
          <a:fillRef idx="3">
            <a:schemeClr val="accent5"/>
          </a:fillRef>
          <a:effectRef idx="3">
            <a:schemeClr val="accent5"/>
          </a:effectRef>
          <a:fontRef idx="minor">
            <a:schemeClr val="lt1"/>
          </a:fontRef>
        </p:style>
        <p:txBody>
          <a:bodyPr>
            <a:noAutofit/>
          </a:bodyPr>
          <a:lstStyle/>
          <a:p>
            <a:pPr algn="ctr"/>
            <a:r>
              <a:rPr lang="es-CO" sz="3200" b="1" dirty="0"/>
              <a:t>“¿Qué es lo que fue? Lo mismo que será. ¿Qué es lo que ha sido hecho? Lo mismo que se hará; y nada hay nuevo debajo del sol”. Eclesiastés 1:9</a:t>
            </a:r>
          </a:p>
        </p:txBody>
      </p:sp>
      <p:sp>
        <p:nvSpPr>
          <p:cNvPr id="3" name="Marcador de contenido 2"/>
          <p:cNvSpPr>
            <a:spLocks noGrp="1"/>
          </p:cNvSpPr>
          <p:nvPr>
            <p:ph idx="1"/>
          </p:nvPr>
        </p:nvSpPr>
        <p:spPr>
          <a:xfrm>
            <a:off x="838200" y="5336497"/>
            <a:ext cx="10515600" cy="1319136"/>
          </a:xfrm>
        </p:spPr>
        <p:style>
          <a:lnRef idx="1">
            <a:schemeClr val="accent5"/>
          </a:lnRef>
          <a:fillRef idx="3">
            <a:schemeClr val="accent5"/>
          </a:fillRef>
          <a:effectRef idx="2">
            <a:schemeClr val="accent5"/>
          </a:effectRef>
          <a:fontRef idx="minor">
            <a:schemeClr val="lt1"/>
          </a:fontRef>
        </p:style>
        <p:txBody>
          <a:bodyPr>
            <a:normAutofit lnSpcReduction="10000"/>
          </a:bodyPr>
          <a:lstStyle/>
          <a:p>
            <a:pPr marL="0" indent="0" algn="ctr">
              <a:buNone/>
            </a:pPr>
            <a:r>
              <a:rPr lang="es-CO" b="1" dirty="0"/>
              <a:t>La 2VC será similar al Diluvio, Sodoma, Gomorra, Adma y Zeboím. </a:t>
            </a:r>
          </a:p>
          <a:p>
            <a:pPr marL="0" indent="0" algn="ctr">
              <a:buNone/>
            </a:pPr>
            <a:r>
              <a:rPr lang="es-CO" b="1" dirty="0"/>
              <a:t>D</a:t>
            </a:r>
            <a:r>
              <a:rPr lang="es-CO" b="1"/>
              <a:t>e </a:t>
            </a:r>
            <a:r>
              <a:rPr lang="es-CO" b="1" dirty="0"/>
              <a:t>tantos millones que existirán, solamente 144.000 serán sellados, los demás se perderán para siempre. </a:t>
            </a:r>
          </a:p>
        </p:txBody>
      </p:sp>
      <p:pic>
        <p:nvPicPr>
          <p:cNvPr id="4" name="Imagen 3"/>
          <p:cNvPicPr>
            <a:picLocks noChangeAspect="1"/>
          </p:cNvPicPr>
          <p:nvPr/>
        </p:nvPicPr>
        <p:blipFill>
          <a:blip r:embed="rId2"/>
          <a:stretch>
            <a:fillRect/>
          </a:stretch>
        </p:blipFill>
        <p:spPr>
          <a:xfrm>
            <a:off x="838200" y="2083633"/>
            <a:ext cx="3748790" cy="2888651"/>
          </a:xfrm>
          <a:prstGeom prst="rect">
            <a:avLst/>
          </a:prstGeom>
        </p:spPr>
      </p:pic>
      <p:pic>
        <p:nvPicPr>
          <p:cNvPr id="5" name="Imagen 4"/>
          <p:cNvPicPr>
            <a:picLocks noChangeAspect="1"/>
          </p:cNvPicPr>
          <p:nvPr/>
        </p:nvPicPr>
        <p:blipFill>
          <a:blip r:embed="rId3"/>
          <a:stretch>
            <a:fillRect/>
          </a:stretch>
        </p:blipFill>
        <p:spPr>
          <a:xfrm>
            <a:off x="4776787" y="2083633"/>
            <a:ext cx="3063069" cy="2888651"/>
          </a:xfrm>
          <a:prstGeom prst="rect">
            <a:avLst/>
          </a:prstGeom>
        </p:spPr>
      </p:pic>
      <p:pic>
        <p:nvPicPr>
          <p:cNvPr id="6" name="Imagen 5"/>
          <p:cNvPicPr>
            <a:picLocks noChangeAspect="1"/>
          </p:cNvPicPr>
          <p:nvPr/>
        </p:nvPicPr>
        <p:blipFill>
          <a:blip r:embed="rId4"/>
          <a:stretch>
            <a:fillRect/>
          </a:stretch>
        </p:blipFill>
        <p:spPr>
          <a:xfrm>
            <a:off x="8064708" y="2083633"/>
            <a:ext cx="3289092" cy="2888651"/>
          </a:xfrm>
          <a:prstGeom prst="rect">
            <a:avLst/>
          </a:prstGeom>
        </p:spPr>
      </p:pic>
    </p:spTree>
    <p:extLst>
      <p:ext uri="{BB962C8B-B14F-4D97-AF65-F5344CB8AC3E}">
        <p14:creationId xmlns:p14="http://schemas.microsoft.com/office/powerpoint/2010/main" val="14089350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pPr algn="ctr"/>
            <a:r>
              <a:rPr lang="es-CO" sz="4800" b="1" i="1" dirty="0"/>
              <a:t>Abominaciones que motivaron la ira de Dios contra Jerusalén</a:t>
            </a:r>
          </a:p>
        </p:txBody>
      </p:sp>
      <p:sp>
        <p:nvSpPr>
          <p:cNvPr id="3" name="Marcador de contenido 2"/>
          <p:cNvSpPr>
            <a:spLocks noGrp="1"/>
          </p:cNvSpPr>
          <p:nvPr>
            <p:ph idx="1"/>
          </p:nvPr>
        </p:nvSpPr>
        <p:spPr>
          <a:xfrm>
            <a:off x="838200" y="1825624"/>
            <a:ext cx="10515600" cy="4785037"/>
          </a:xfrm>
          <a:effectLst>
            <a:glow rad="101600">
              <a:schemeClr val="tx1">
                <a:alpha val="60000"/>
              </a:schemeClr>
            </a:glow>
          </a:effectLst>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marL="0" indent="0">
              <a:buNone/>
            </a:pPr>
            <a:r>
              <a:rPr lang="es-CO" dirty="0"/>
              <a:t>En el Cap.8 se mencionan varios pecados, como la idolatría, y la adoración al sol. Tomaremos el Cap.34 de Ezequiel para ver otros pecados no menos ofensivos para Dios:  </a:t>
            </a:r>
          </a:p>
          <a:p>
            <a:pPr marL="0" indent="0">
              <a:buNone/>
            </a:pPr>
            <a:r>
              <a:rPr lang="es-CO" b="1" dirty="0">
                <a:solidFill>
                  <a:srgbClr val="FF0000"/>
                </a:solidFill>
              </a:rPr>
              <a:t>Eze.34:1-22. </a:t>
            </a:r>
          </a:p>
          <a:p>
            <a:pPr marL="0" indent="0">
              <a:buNone/>
            </a:pPr>
            <a:r>
              <a:rPr lang="es-CO" i="1" dirty="0"/>
              <a:t>Y vino Palabra del SEÑOR a mí, diciendo: 2 Hijo de hombre, profetiza contra los pastores de Israel; profetiza, y diles a los pastores: Así dijo el Señor DIOS: ¡Ay de </a:t>
            </a:r>
            <a:r>
              <a:rPr lang="es-CO" i="1" u="sng" dirty="0"/>
              <a:t>los pastores de Israel, que se apacientan a sí mismos</a:t>
            </a:r>
            <a:r>
              <a:rPr lang="es-CO" i="1" dirty="0"/>
              <a:t>! ¿</a:t>
            </a:r>
            <a:r>
              <a:rPr lang="es-CO" i="1" u="sng" dirty="0"/>
              <a:t>Los</a:t>
            </a:r>
            <a:r>
              <a:rPr lang="es-CO" i="1" dirty="0"/>
              <a:t> pastores no apacientan las ovejas? 3 </a:t>
            </a:r>
            <a:r>
              <a:rPr lang="es-CO" i="1" u="sng" dirty="0"/>
              <a:t>Coméis la leche, y os vestís de la lana</a:t>
            </a:r>
            <a:r>
              <a:rPr lang="es-CO" i="1" dirty="0"/>
              <a:t>; la gruesa degolláis, </a:t>
            </a:r>
            <a:r>
              <a:rPr lang="es-CO" i="1" u="sng" dirty="0"/>
              <a:t>no apacentáis las ovejas</a:t>
            </a:r>
            <a:r>
              <a:rPr lang="es-CO" i="1" dirty="0"/>
              <a:t>. 4 No fortalecisteis las flacas, ni curasteis </a:t>
            </a:r>
            <a:r>
              <a:rPr lang="es-CO" i="1" u="sng" dirty="0"/>
              <a:t>la</a:t>
            </a:r>
            <a:r>
              <a:rPr lang="es-CO" i="1" dirty="0"/>
              <a:t> enferma; no ligasteis </a:t>
            </a:r>
            <a:r>
              <a:rPr lang="es-CO" i="1" u="sng" dirty="0"/>
              <a:t>la</a:t>
            </a:r>
            <a:r>
              <a:rPr lang="es-CO" i="1" dirty="0"/>
              <a:t> perniquebrada, ni tornasteis </a:t>
            </a:r>
            <a:r>
              <a:rPr lang="es-CO" i="1" u="sng" dirty="0"/>
              <a:t>la</a:t>
            </a:r>
            <a:r>
              <a:rPr lang="es-CO" i="1" dirty="0"/>
              <a:t> amontada, ni buscasteis </a:t>
            </a:r>
            <a:r>
              <a:rPr lang="es-CO" i="1" u="sng" dirty="0"/>
              <a:t>la</a:t>
            </a:r>
            <a:r>
              <a:rPr lang="es-CO" i="1" dirty="0"/>
              <a:t> perdida; </a:t>
            </a:r>
            <a:r>
              <a:rPr lang="es-CO" i="1" u="sng" dirty="0"/>
              <a:t>sino que os habéis enseñoreado de ellas con dureza y con violencia</a:t>
            </a:r>
            <a:r>
              <a:rPr lang="es-CO" i="1" dirty="0"/>
              <a:t>; 5 y están derramadas por falta de pastor; y fueron para ser comidas de toda bestia del campo, y fueron esparcidas. 6 Y anduvieron perdidas mis ovejas por todos los montes, y en todo collado alto; y en toda la faz de la tierra fueron derramadas mis ovejas, y no hubo quien buscase, ni quien requiriese.</a:t>
            </a:r>
          </a:p>
          <a:p>
            <a:endParaRPr lang="es-CO" dirty="0"/>
          </a:p>
        </p:txBody>
      </p:sp>
    </p:spTree>
    <p:extLst>
      <p:ext uri="{BB962C8B-B14F-4D97-AF65-F5344CB8AC3E}">
        <p14:creationId xmlns:p14="http://schemas.microsoft.com/office/powerpoint/2010/main" val="165857569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9764"/>
            <a:ext cx="10515600" cy="6295869"/>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dirty="0"/>
              <a:t> 7 Por tanto, pastores, oíd Palabra del SEÑOR: 8 Vivo yo, dijo el Señor DIOS, que por cuanto mi rebaño fue para ser robado, y mis ovejas fueron para ser comidas de toda bestia del campo, sin pastor; </a:t>
            </a:r>
            <a:r>
              <a:rPr lang="es-CO" u="sng" dirty="0"/>
              <a:t>ni mis pastores buscaron mis ovejas</a:t>
            </a:r>
            <a:r>
              <a:rPr lang="es-CO" dirty="0"/>
              <a:t>, sino que </a:t>
            </a:r>
            <a:r>
              <a:rPr lang="es-CO" u="sng" dirty="0"/>
              <a:t>los pastores se apacentaron a sí mismos</a:t>
            </a:r>
            <a:r>
              <a:rPr lang="es-CO" dirty="0"/>
              <a:t>, y </a:t>
            </a:r>
            <a:r>
              <a:rPr lang="es-CO" u="sng" dirty="0"/>
              <a:t>no apacentaron mis ovejas</a:t>
            </a:r>
            <a:r>
              <a:rPr lang="es-CO" dirty="0"/>
              <a:t>; 9 por tanto, oh pastores, oíd palabra del SEÑOR: 10 Así dijo el Señor DIOS: He aquí, yo a los pastores; y </a:t>
            </a:r>
            <a:r>
              <a:rPr lang="es-CO" b="1" u="sng" dirty="0"/>
              <a:t>REQUERIRÉ MIS OVEJAS DE SU MANO</a:t>
            </a:r>
            <a:r>
              <a:rPr lang="es-CO" dirty="0"/>
              <a:t>, y [yo] les haré dejar de apacentar las ovejas; ni los pastores se apacentarán más a sí mismos; pues [yo] libraré mis ovejas de sus bocas, y no les serán más por comida.</a:t>
            </a:r>
          </a:p>
          <a:p>
            <a:r>
              <a:rPr lang="es-CO" dirty="0"/>
              <a:t> 11 Porque así dijo el Señor DIOS: He aquí yo, yo requeriré mis ovejas, y las reconoceré. 12 Como reconoce su rebaño el pastor el día que está en medio de sus ovejas esparcidas, así reconoceré mis ovejas, y las libraré de todos los lugares en que fueron esparcidas el día del nublado y de la oscuridad.</a:t>
            </a:r>
          </a:p>
          <a:p>
            <a:endParaRPr lang="es-CO" dirty="0"/>
          </a:p>
        </p:txBody>
      </p:sp>
    </p:spTree>
    <p:extLst>
      <p:ext uri="{BB962C8B-B14F-4D97-AF65-F5344CB8AC3E}">
        <p14:creationId xmlns:p14="http://schemas.microsoft.com/office/powerpoint/2010/main" val="116953722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04734"/>
            <a:ext cx="10515600" cy="6175948"/>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s-CO" dirty="0"/>
              <a:t> 13 Y [yo] las sacaré de los pueblos, y las juntaré de las tierras; y las meteré en su tierra, y las apacentaré en los montes de Israel por las riberas, y en todas las habitaciones del país. 14 En buenos pastos las apacentaré, y en los altos montes de Israel será su majada; allí dormirán en buena majada, y en pastos gruesos serán apacentadas sobre los montes de Israel. 15 Yo apacentaré mis ovejas, y yo les haré tener majada, dijo el Señor DIOS. 16 </a:t>
            </a:r>
            <a:r>
              <a:rPr lang="es-CO" b="1" u="sng" dirty="0"/>
              <a:t>[Yo] buscaré la perdida, y tornaré la amontada, y ligaré la perniquebrada, y fortaleceré la enferma</a:t>
            </a:r>
            <a:r>
              <a:rPr lang="es-CO" dirty="0"/>
              <a:t>; </a:t>
            </a:r>
            <a:r>
              <a:rPr lang="es-CO" b="1" u="sng" dirty="0"/>
              <a:t>mas a la gruesa y a la fuerte destruiré</a:t>
            </a:r>
            <a:r>
              <a:rPr lang="es-CO" dirty="0"/>
              <a:t>. [Yo] las apacentaré en juicio.</a:t>
            </a:r>
          </a:p>
          <a:p>
            <a:r>
              <a:rPr lang="es-CO" dirty="0"/>
              <a:t> 17 Mas vosotras, ovejas mías, así dijo el Señor DIOS: </a:t>
            </a:r>
            <a:r>
              <a:rPr lang="es-CO" u="sng" dirty="0"/>
              <a:t>He aquí yo juzgo entre oveja y oveja, entre carneros y machos cabríos.</a:t>
            </a:r>
            <a:r>
              <a:rPr lang="es-CO" dirty="0"/>
              <a:t> 18 ¿Os es poco que comáis los buenos pastos, sino que [también] holláis con vuestros pies lo que de vuestros pastos queda; y que bebiendo las profundas aguas, [también] holláis con vuestros pies las que quedan? 19 Y mis ovejas comen lo hollado de vuestros pies, y beben lo que con vuestros pies habéis hollado. 20 Por tanto, así les dijo el Señor DIOS: He aquí, yo, </a:t>
            </a:r>
            <a:r>
              <a:rPr lang="es-CO" u="sng" dirty="0"/>
              <a:t>yo juzgaré entre la oveja gruesa y la oveja flaca</a:t>
            </a:r>
            <a:r>
              <a:rPr lang="es-CO" dirty="0"/>
              <a:t>, 21 por </a:t>
            </a:r>
            <a:r>
              <a:rPr lang="es-CO" b="1" dirty="0"/>
              <a:t>cuanto </a:t>
            </a:r>
            <a:r>
              <a:rPr lang="es-CO" b="1" u="sng" dirty="0"/>
              <a:t>empujasteis con el lado y con el hombro, y acorneasteis con vuestros cuernos a todas las flacas</a:t>
            </a:r>
            <a:r>
              <a:rPr lang="es-CO" u="sng" dirty="0"/>
              <a:t>, </a:t>
            </a:r>
            <a:r>
              <a:rPr lang="es-CO" b="1" u="sng" dirty="0"/>
              <a:t>hasta que las esparcisteis fuera</a:t>
            </a:r>
            <a:r>
              <a:rPr lang="es-CO" dirty="0"/>
              <a:t>. 22 Yo salvaré a mis ovejas, y nunca más serán en rapiña; y juzgaré entre oveja y oveja.</a:t>
            </a:r>
          </a:p>
          <a:p>
            <a:endParaRPr lang="es-CO" dirty="0"/>
          </a:p>
        </p:txBody>
      </p:sp>
    </p:spTree>
    <p:extLst>
      <p:ext uri="{BB962C8B-B14F-4D97-AF65-F5344CB8AC3E}">
        <p14:creationId xmlns:p14="http://schemas.microsoft.com/office/powerpoint/2010/main" val="36223171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15395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sz="4800" b="1" dirty="0">
                <a:latin typeface="Bernard MT Condensed" panose="02050806060905020404" pitchFamily="18" charset="0"/>
              </a:rPr>
              <a:t>¿Qué otro pecado se cometía en Jerusalén?</a:t>
            </a:r>
            <a:endParaRPr lang="es-CO" b="1" dirty="0">
              <a:latin typeface="Bernard MT Condensed" panose="02050806060905020404" pitchFamily="18" charset="0"/>
            </a:endParaRPr>
          </a:p>
        </p:txBody>
      </p:sp>
      <p:sp>
        <p:nvSpPr>
          <p:cNvPr id="3" name="Marcador de contenido 2"/>
          <p:cNvSpPr>
            <a:spLocks noGrp="1"/>
          </p:cNvSpPr>
          <p:nvPr>
            <p:ph idx="1"/>
          </p:nvPr>
        </p:nvSpPr>
        <p:spPr>
          <a:xfrm>
            <a:off x="838200" y="1825625"/>
            <a:ext cx="10515600" cy="4752156"/>
          </a:xfrm>
          <a:effectLst>
            <a:glow rad="228600">
              <a:schemeClr val="accent1">
                <a:satMod val="175000"/>
                <a:alpha val="40000"/>
              </a:schemeClr>
            </a:glow>
          </a:effectLst>
        </p:spPr>
        <p:style>
          <a:lnRef idx="1">
            <a:schemeClr val="accent3"/>
          </a:lnRef>
          <a:fillRef idx="2">
            <a:schemeClr val="accent3"/>
          </a:fillRef>
          <a:effectRef idx="1">
            <a:schemeClr val="accent3"/>
          </a:effectRef>
          <a:fontRef idx="minor">
            <a:schemeClr val="dk1"/>
          </a:fontRef>
        </p:style>
        <p:txBody>
          <a:bodyPr>
            <a:normAutofit fontScale="92500"/>
          </a:bodyPr>
          <a:lstStyle/>
          <a:p>
            <a:r>
              <a:rPr lang="es-CO" b="1" dirty="0">
                <a:solidFill>
                  <a:srgbClr val="FF0000"/>
                </a:solidFill>
              </a:rPr>
              <a:t>Jeremías. 20:1,2.</a:t>
            </a:r>
          </a:p>
          <a:p>
            <a:r>
              <a:rPr lang="es-CO" i="1" dirty="0"/>
              <a:t>  1 “El sacerdote Pasur hijo de Imer, que presidía como príncipe en la casa de Jehová, oyó a Jeremías que profetizaba estas palabras. 2 Y </a:t>
            </a:r>
            <a:r>
              <a:rPr lang="es-CO" i="1" u="sng" dirty="0"/>
              <a:t>azotó </a:t>
            </a:r>
            <a:r>
              <a:rPr lang="es-CO" b="1" i="1" u="sng" dirty="0"/>
              <a:t>Pasur al profeta Jeremías</a:t>
            </a:r>
            <a:r>
              <a:rPr lang="es-CO" i="1" dirty="0"/>
              <a:t>, y </a:t>
            </a:r>
            <a:r>
              <a:rPr lang="es-CO" b="1" i="1" u="sng" dirty="0"/>
              <a:t>lo puso en el cepo </a:t>
            </a:r>
            <a:r>
              <a:rPr lang="es-CO" i="1" dirty="0"/>
              <a:t>que estaba en la puerta superior de Benjamín, la cual conducía a la casa de Jehová”.</a:t>
            </a:r>
          </a:p>
          <a:p>
            <a:endParaRPr lang="es-CO" i="1" dirty="0"/>
          </a:p>
          <a:p>
            <a:pPr lvl="1"/>
            <a:r>
              <a:rPr lang="es-CO" dirty="0"/>
              <a:t>El sacerdote Pasur, era Funcionario jefe en la casa de Dios, quizá segundo después del sumo sacerdote.  Su elevado cargo en el templo le daba autoridad para tomar la iniciativa en las medidas rigurosas aplicadas a Jeremías, sobre todo porque el profeta había pronunciado su mensaje al pueblo, </a:t>
            </a:r>
            <a:r>
              <a:rPr lang="es-CO" u="sng" dirty="0"/>
              <a:t>sin permiso de Pasur</a:t>
            </a:r>
            <a:r>
              <a:rPr lang="es-CO" dirty="0"/>
              <a:t>,</a:t>
            </a:r>
            <a:r>
              <a:rPr lang="es-CO" i="1" dirty="0"/>
              <a:t> “en el atrio de la casa de Jehová” </a:t>
            </a:r>
            <a:r>
              <a:rPr lang="es-CO" i="1" dirty="0">
                <a:solidFill>
                  <a:srgbClr val="FF0000"/>
                </a:solidFill>
              </a:rPr>
              <a:t>(Ver Jer.19:13-15).</a:t>
            </a:r>
          </a:p>
          <a:p>
            <a:pPr lvl="1"/>
            <a:r>
              <a:rPr lang="es-CO" i="1" dirty="0"/>
              <a:t>Note que, los sacerdotes en lugar de ejercer su ministerio, de la mano de los profetas de Dios, se revelaban contra los mensajeros de Dios.  </a:t>
            </a:r>
            <a:endParaRPr lang="es-CO" dirty="0"/>
          </a:p>
          <a:p>
            <a:endParaRPr lang="es-CO" dirty="0"/>
          </a:p>
          <a:p>
            <a:endParaRPr lang="es-CO" dirty="0"/>
          </a:p>
        </p:txBody>
      </p:sp>
    </p:spTree>
    <p:extLst>
      <p:ext uri="{BB962C8B-B14F-4D97-AF65-F5344CB8AC3E}">
        <p14:creationId xmlns:p14="http://schemas.microsoft.com/office/powerpoint/2010/main" val="411630354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algn="ctr"/>
            <a:r>
              <a:rPr lang="es-CO" b="1" dirty="0"/>
              <a:t>Esto hacían los lideres religiosos de Dios en Jerusalén</a:t>
            </a:r>
          </a:p>
        </p:txBody>
      </p:sp>
      <p:sp>
        <p:nvSpPr>
          <p:cNvPr id="3" name="Marcador de contenido 2"/>
          <p:cNvSpPr>
            <a:spLocks noGrp="1"/>
          </p:cNvSpPr>
          <p:nvPr>
            <p:ph idx="1"/>
          </p:nvPr>
        </p:nvSpPr>
        <p:spPr>
          <a:xfrm>
            <a:off x="838200" y="5396459"/>
            <a:ext cx="10515600" cy="1255064"/>
          </a:xfrm>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marL="0" indent="0" algn="ctr">
              <a:buNone/>
            </a:pPr>
            <a:r>
              <a:rPr lang="es-CO" sz="3200" b="1" dirty="0"/>
              <a:t>A pesar del ultraje e infamia que sufriera Jeremías por cumplir con su ministerio, permaneció</a:t>
            </a:r>
          </a:p>
          <a:p>
            <a:pPr marL="0" indent="0" algn="ctr">
              <a:buNone/>
            </a:pPr>
            <a:r>
              <a:rPr lang="es-CO" sz="3200" b="1" dirty="0"/>
              <a:t> DENTRO DE JERUSALÉN, y cada ultraje que recibía lo hacía más fiel a Dios.</a:t>
            </a:r>
          </a:p>
        </p:txBody>
      </p:sp>
      <p:pic>
        <p:nvPicPr>
          <p:cNvPr id="4" name="Imagen 3"/>
          <p:cNvPicPr>
            <a:picLocks noChangeAspect="1"/>
          </p:cNvPicPr>
          <p:nvPr/>
        </p:nvPicPr>
        <p:blipFill>
          <a:blip r:embed="rId2"/>
          <a:stretch>
            <a:fillRect/>
          </a:stretch>
        </p:blipFill>
        <p:spPr>
          <a:xfrm>
            <a:off x="838200" y="2068643"/>
            <a:ext cx="3164174" cy="2887401"/>
          </a:xfrm>
          <a:prstGeom prst="rect">
            <a:avLst/>
          </a:prstGeom>
        </p:spPr>
      </p:pic>
      <p:pic>
        <p:nvPicPr>
          <p:cNvPr id="6" name="Imagen 5"/>
          <p:cNvPicPr>
            <a:picLocks noChangeAspect="1"/>
          </p:cNvPicPr>
          <p:nvPr/>
        </p:nvPicPr>
        <p:blipFill>
          <a:blip r:embed="rId3"/>
          <a:stretch>
            <a:fillRect/>
          </a:stretch>
        </p:blipFill>
        <p:spPr>
          <a:xfrm>
            <a:off x="4144297" y="2099873"/>
            <a:ext cx="4321278" cy="2824940"/>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4"/>
          <a:stretch>
            <a:fillRect/>
          </a:stretch>
        </p:blipFill>
        <p:spPr>
          <a:xfrm>
            <a:off x="8665753" y="2068643"/>
            <a:ext cx="2688047" cy="2856170"/>
          </a:xfrm>
          <a:prstGeom prst="rect">
            <a:avLst/>
          </a:prstGeom>
        </p:spPr>
      </p:pic>
    </p:spTree>
    <p:extLst>
      <p:ext uri="{BB962C8B-B14F-4D97-AF65-F5344CB8AC3E}">
        <p14:creationId xmlns:p14="http://schemas.microsoft.com/office/powerpoint/2010/main" val="3299885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9788" y="232390"/>
            <a:ext cx="10515600" cy="1325563"/>
          </a:xfrm>
        </p:spPr>
        <p:style>
          <a:lnRef idx="1">
            <a:schemeClr val="accent1"/>
          </a:lnRef>
          <a:fillRef idx="3">
            <a:schemeClr val="accent1"/>
          </a:fillRef>
          <a:effectRef idx="2">
            <a:schemeClr val="accent1"/>
          </a:effectRef>
          <a:fontRef idx="minor">
            <a:schemeClr val="lt1"/>
          </a:fontRef>
        </p:style>
        <p:txBody>
          <a:bodyPr>
            <a:noAutofit/>
          </a:bodyPr>
          <a:lstStyle/>
          <a:p>
            <a:pPr algn="ctr"/>
            <a:r>
              <a:rPr lang="es-CO" sz="3600" dirty="0">
                <a:latin typeface="Berlin Sans FB" panose="020E0602020502020306" pitchFamily="34" charset="0"/>
              </a:rPr>
              <a:t>Paralelo entre lo que se hacía en la antigua Jerusalén, y la Jerusalén moderna, la Iglesia Adventista</a:t>
            </a:r>
          </a:p>
        </p:txBody>
      </p:sp>
      <p:sp>
        <p:nvSpPr>
          <p:cNvPr id="5" name="Marcador de texto 4"/>
          <p:cNvSpPr>
            <a:spLocks noGrp="1"/>
          </p:cNvSpPr>
          <p:nvPr>
            <p:ph type="body" idx="1"/>
          </p:nvPr>
        </p:nvSpPr>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ctr"/>
            <a:r>
              <a:rPr lang="es-CO" sz="3200" dirty="0"/>
              <a:t>Antigua Jerusalén: </a:t>
            </a:r>
          </a:p>
          <a:p>
            <a:pPr algn="ctr"/>
            <a:r>
              <a:rPr lang="es-CO" sz="3200" dirty="0"/>
              <a:t>Pueblo de Israel</a:t>
            </a:r>
          </a:p>
        </p:txBody>
      </p:sp>
      <p:sp>
        <p:nvSpPr>
          <p:cNvPr id="6" name="Marcador de contenido 5"/>
          <p:cNvSpPr>
            <a:spLocks noGrp="1"/>
          </p:cNvSpPr>
          <p:nvPr>
            <p:ph sz="half" idx="2"/>
          </p:nvPr>
        </p:nvSpPr>
        <p:spPr>
          <a:xfrm>
            <a:off x="839787" y="2696804"/>
            <a:ext cx="5157787" cy="4161196"/>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pPr marL="0" indent="0">
              <a:buNone/>
            </a:pPr>
            <a:r>
              <a:rPr lang="es-CO" b="1" dirty="0"/>
              <a:t>1</a:t>
            </a:r>
            <a:r>
              <a:rPr lang="es-CO" dirty="0"/>
              <a:t>). Así dijo el Señor DIOS: ¡Ay de los pastores de Israel, que se apacientan a sí mismos! </a:t>
            </a:r>
          </a:p>
          <a:p>
            <a:pPr marL="0" indent="0">
              <a:buNone/>
            </a:pPr>
            <a:r>
              <a:rPr lang="es-CO" b="1" dirty="0"/>
              <a:t>2</a:t>
            </a:r>
            <a:r>
              <a:rPr lang="es-CO" dirty="0"/>
              <a:t>). Los pastores no apacientan las ovejas?</a:t>
            </a:r>
          </a:p>
          <a:p>
            <a:pPr marL="0" indent="0">
              <a:buNone/>
            </a:pPr>
            <a:r>
              <a:rPr lang="es-CO" b="1" dirty="0"/>
              <a:t>3</a:t>
            </a:r>
            <a:r>
              <a:rPr lang="es-CO" dirty="0"/>
              <a:t>). Coméis la leche, y os vestís de la lana; la gruesa degolláis, no apacentáis las ovejas.</a:t>
            </a:r>
          </a:p>
          <a:p>
            <a:pPr marL="0" indent="0">
              <a:buNone/>
            </a:pPr>
            <a:r>
              <a:rPr lang="es-CO" b="1" dirty="0"/>
              <a:t>4</a:t>
            </a:r>
            <a:r>
              <a:rPr lang="es-CO" dirty="0"/>
              <a:t>). No fortalecisteis las flacas, ni curasteis la enferma; no ligasteis la perniquebrada, ni tornasteis la amontada, ni buscasteis la perdida;    </a:t>
            </a:r>
          </a:p>
        </p:txBody>
      </p:sp>
      <p:sp>
        <p:nvSpPr>
          <p:cNvPr id="7" name="Marcador de texto 6"/>
          <p:cNvSpPr>
            <a:spLocks noGrp="1"/>
          </p:cNvSpPr>
          <p:nvPr>
            <p:ph type="body" sz="quarter" idx="3"/>
          </p:nvPr>
        </p:nvSpPr>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ctr"/>
            <a:r>
              <a:rPr lang="es-CO" sz="3200" dirty="0"/>
              <a:t>Jerusalén moderna:</a:t>
            </a:r>
          </a:p>
          <a:p>
            <a:pPr algn="ctr"/>
            <a:r>
              <a:rPr lang="es-CO" sz="3200" dirty="0"/>
              <a:t> Iglesia Adventista</a:t>
            </a:r>
          </a:p>
        </p:txBody>
      </p:sp>
      <p:sp>
        <p:nvSpPr>
          <p:cNvPr id="8" name="Marcador de contenido 7"/>
          <p:cNvSpPr>
            <a:spLocks noGrp="1"/>
          </p:cNvSpPr>
          <p:nvPr>
            <p:ph sz="quarter" idx="4"/>
          </p:nvPr>
        </p:nvSpPr>
        <p:spPr>
          <a:xfrm>
            <a:off x="6172200" y="2696804"/>
            <a:ext cx="5183188" cy="4161196"/>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marL="0" indent="0">
              <a:buNone/>
            </a:pPr>
            <a:r>
              <a:rPr lang="es-CO" dirty="0"/>
              <a:t>He pasado varios días sufriendo internamente por lo que tengo que decir aquí, con relación a algunas falencias que existen dentro de la Jerusalén moderna. Nunca ha sido mi propósito criticar, a la iglesia, sino predicar la verdad, esto se presenta debido a lo ocurrido en Ezequiel. </a:t>
            </a:r>
          </a:p>
          <a:p>
            <a:pPr marL="0" indent="0">
              <a:buNone/>
            </a:pPr>
            <a:r>
              <a:rPr lang="es-CO" b="1" dirty="0"/>
              <a:t>1</a:t>
            </a:r>
            <a:r>
              <a:rPr lang="es-CO" dirty="0"/>
              <a:t>). Hay orgullo en algunos pastores, por la posición de ser Pastor de la iglesia.</a:t>
            </a:r>
          </a:p>
          <a:p>
            <a:pPr marL="0" indent="0">
              <a:buNone/>
            </a:pPr>
            <a:r>
              <a:rPr lang="es-CO" b="1" dirty="0"/>
              <a:t>2</a:t>
            </a:r>
            <a:r>
              <a:rPr lang="es-CO" dirty="0"/>
              <a:t>). Algunos pastores se creen superiores a los demás miembros de iglesia, y quieren que se les obedezca, así su punto de vista, choque con la Biblia.  </a:t>
            </a:r>
          </a:p>
        </p:txBody>
      </p:sp>
    </p:spTree>
    <p:extLst>
      <p:ext uri="{BB962C8B-B14F-4D97-AF65-F5344CB8AC3E}">
        <p14:creationId xmlns:p14="http://schemas.microsoft.com/office/powerpoint/2010/main" val="393401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circle(in)">
                                      <p:cBhvr>
                                        <p:cTn id="7" dur="20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circle(in)">
                                      <p:cBhvr>
                                        <p:cTn id="17" dur="20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circle(in)">
                                      <p:cBhvr>
                                        <p:cTn id="22" dur="2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circle(in)">
                                      <p:cBhvr>
                                        <p:cTn id="27" dur="20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bg/>
                                          </p:spTgt>
                                        </p:tgtEl>
                                        <p:attrNameLst>
                                          <p:attrName>style.visibility</p:attrName>
                                        </p:attrNameLst>
                                      </p:cBhvr>
                                      <p:to>
                                        <p:strVal val="visible"/>
                                      </p:to>
                                    </p:set>
                                    <p:animEffect transition="in" filter="circle(in)">
                                      <p:cBhvr>
                                        <p:cTn id="32" dur="2000"/>
                                        <p:tgtEl>
                                          <p:spTgt spid="8">
                                            <p:bg/>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circle(in)">
                                      <p:cBhvr>
                                        <p:cTn id="37" dur="20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8">
                                            <p:txEl>
                                              <p:pRg st="1" end="1"/>
                                            </p:txEl>
                                          </p:spTgt>
                                        </p:tgtEl>
                                        <p:attrNameLst>
                                          <p:attrName>style.visibility</p:attrName>
                                        </p:attrNameLst>
                                      </p:cBhvr>
                                      <p:to>
                                        <p:strVal val="visible"/>
                                      </p:to>
                                    </p:set>
                                    <p:animEffect transition="in" filter="circle(in)">
                                      <p:cBhvr>
                                        <p:cTn id="42" dur="2000"/>
                                        <p:tgtEl>
                                          <p:spTgt spid="8">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8">
                                            <p:txEl>
                                              <p:pRg st="2" end="2"/>
                                            </p:txEl>
                                          </p:spTgt>
                                        </p:tgtEl>
                                        <p:attrNameLst>
                                          <p:attrName>style.visibility</p:attrName>
                                        </p:attrNameLst>
                                      </p:cBhvr>
                                      <p:to>
                                        <p:strVal val="visible"/>
                                      </p:to>
                                    </p:set>
                                    <p:animEffect transition="in" filter="circle(in)">
                                      <p:cBhvr>
                                        <p:cTn id="47" dur="2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8"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p:cNvSpPr>
            <a:spLocks noGrp="1"/>
          </p:cNvSpPr>
          <p:nvPr>
            <p:ph sz="half" idx="2"/>
          </p:nvPr>
        </p:nvSpPr>
        <p:spPr>
          <a:xfrm>
            <a:off x="839788" y="309716"/>
            <a:ext cx="5157787" cy="6341807"/>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es-CO" b="1" dirty="0"/>
              <a:t>5</a:t>
            </a:r>
            <a:r>
              <a:rPr lang="es-CO" dirty="0"/>
              <a:t>). sino que os habéis </a:t>
            </a:r>
            <a:r>
              <a:rPr lang="es-CO" b="1" u="sng" dirty="0"/>
              <a:t>enseñoreado de ellas con dureza y con violencia</a:t>
            </a:r>
            <a:r>
              <a:rPr lang="es-CO" dirty="0"/>
              <a:t>. </a:t>
            </a:r>
          </a:p>
          <a:p>
            <a:r>
              <a:rPr lang="es-CO" b="1" dirty="0"/>
              <a:t>6</a:t>
            </a:r>
            <a:r>
              <a:rPr lang="es-CO" dirty="0"/>
              <a:t>). Y están derramadas por falta de pastor; y fueron para ser comidas de toda bestia del campo, y fueron esparcidas.</a:t>
            </a:r>
          </a:p>
          <a:p>
            <a:r>
              <a:rPr lang="es-CO" b="1" dirty="0"/>
              <a:t>7</a:t>
            </a:r>
            <a:r>
              <a:rPr lang="es-CO" dirty="0"/>
              <a:t>). He aquí, yo, </a:t>
            </a:r>
            <a:r>
              <a:rPr lang="es-CO" u="sng" dirty="0"/>
              <a:t>yo juzgaré entre la oveja gruesa y la oveja flaca</a:t>
            </a:r>
            <a:r>
              <a:rPr lang="es-CO" dirty="0"/>
              <a:t>, 21 por cuanto </a:t>
            </a:r>
            <a:r>
              <a:rPr lang="es-CO" b="1" u="sng" dirty="0"/>
              <a:t>empujasteis con el lado y con el hombro</a:t>
            </a:r>
            <a:r>
              <a:rPr lang="es-CO" b="1" dirty="0"/>
              <a:t>, y </a:t>
            </a:r>
            <a:r>
              <a:rPr lang="es-CO" b="1" u="sng" dirty="0"/>
              <a:t>acorneasteis con vuestros cuernos a todas las flacas, </a:t>
            </a:r>
            <a:r>
              <a:rPr lang="es-CO" u="sng" dirty="0"/>
              <a:t>hasta que las esparcisteis fuera</a:t>
            </a:r>
            <a:r>
              <a:rPr lang="es-CO" dirty="0"/>
              <a:t>. </a:t>
            </a:r>
          </a:p>
          <a:p>
            <a:r>
              <a:rPr lang="es-CO" dirty="0"/>
              <a:t>8). Por tanto, oh pastores, oíd palabra del SEÑOR: 10 Así dijo el Señor DIOS: He aquí, yo a los pastores; y </a:t>
            </a:r>
            <a:r>
              <a:rPr lang="es-CO" b="1" u="sng" dirty="0"/>
              <a:t>requeriré mis ovejas de su mano</a:t>
            </a:r>
            <a:r>
              <a:rPr lang="es-CO" dirty="0"/>
              <a:t>, y [yo] les haré dejar de apacentar las ovejas; ni los pastores se apacentarán más a sí mismos; pues [yo] libraré mis ovejas de sus bocas, y no les serán más por </a:t>
            </a:r>
            <a:r>
              <a:rPr lang="es-CO" u="sng" dirty="0"/>
              <a:t>comida.</a:t>
            </a:r>
          </a:p>
          <a:p>
            <a:endParaRPr lang="es-CO" dirty="0"/>
          </a:p>
          <a:p>
            <a:endParaRPr lang="es-CO" dirty="0"/>
          </a:p>
        </p:txBody>
      </p:sp>
      <p:sp>
        <p:nvSpPr>
          <p:cNvPr id="6" name="Marcador de contenido 5"/>
          <p:cNvSpPr>
            <a:spLocks noGrp="1"/>
          </p:cNvSpPr>
          <p:nvPr>
            <p:ph sz="quarter" idx="4"/>
          </p:nvPr>
        </p:nvSpPr>
        <p:spPr>
          <a:xfrm>
            <a:off x="6172200" y="309716"/>
            <a:ext cx="5183188" cy="6341807"/>
          </a:xfrm>
        </p:spPr>
        <p:style>
          <a:lnRef idx="1">
            <a:schemeClr val="accent3"/>
          </a:lnRef>
          <a:fillRef idx="2">
            <a:schemeClr val="accent3"/>
          </a:fillRef>
          <a:effectRef idx="1">
            <a:schemeClr val="accent3"/>
          </a:effectRef>
          <a:fontRef idx="minor">
            <a:schemeClr val="dk1"/>
          </a:fontRef>
        </p:style>
        <p:txBody>
          <a:bodyPr>
            <a:normAutofit fontScale="85000" lnSpcReduction="10000"/>
          </a:bodyPr>
          <a:lstStyle/>
          <a:p>
            <a:r>
              <a:rPr lang="es-CO" sz="2400" b="1" dirty="0"/>
              <a:t>3</a:t>
            </a:r>
            <a:r>
              <a:rPr lang="es-CO" sz="2400" dirty="0"/>
              <a:t>). Se utiliza el pulpito para tratar de “hipócrita”, a otro hermano porque hace obra misionera en sábado, porque no está guardando el sábado como es.</a:t>
            </a:r>
          </a:p>
          <a:p>
            <a:r>
              <a:rPr lang="es-CO" sz="2400" b="1" dirty="0"/>
              <a:t>4</a:t>
            </a:r>
            <a:r>
              <a:rPr lang="es-CO" sz="2400" dirty="0"/>
              <a:t>). Se califica a un miembro de iglesia de “rueda suelta”, porque hace obra misionera, sin solicitar permiso a la junta de iglesia. Quizá, esto está en el manual de iglesia, que ha sido elaborado por los hombres, pero no aparece en la Biblia. </a:t>
            </a:r>
            <a:r>
              <a:rPr lang="es-CO" sz="2400" u="sng" dirty="0"/>
              <a:t>Ver Mar.1:21-31</a:t>
            </a:r>
            <a:r>
              <a:rPr lang="es-CO" sz="2400" dirty="0"/>
              <a:t>. </a:t>
            </a:r>
          </a:p>
          <a:p>
            <a:r>
              <a:rPr lang="es-CO" sz="2400" b="1" dirty="0"/>
              <a:t>5</a:t>
            </a:r>
            <a:r>
              <a:rPr lang="es-CO" sz="2400" dirty="0"/>
              <a:t>). Se abandona la obra, donde no hay sino “tres o cuatro pelagatos”, quizá, de la tercera edad, pobres, enfermos, y no tienen diezmos, lo que Ezequiel llama “lana, y grasa de las ovejas”, de la que Vivian los pastores. </a:t>
            </a:r>
            <a:r>
              <a:rPr lang="es-CO" sz="2400" u="sng" dirty="0"/>
              <a:t>Ver Juan 4:4-7,16-18. </a:t>
            </a:r>
          </a:p>
          <a:p>
            <a:r>
              <a:rPr lang="es-CO" sz="2400" b="1" dirty="0"/>
              <a:t>6</a:t>
            </a:r>
            <a:r>
              <a:rPr lang="es-CO" sz="2400" dirty="0"/>
              <a:t>). Algunos pastores violan el sábado, después de tener una semana de conferencias, y el sábado después del almuerzo viaja ocho horas para celebrarle el cumpleaños a la mamá. María no lo hizo, con su Hijo muerto. Asistió a la Sinagoga, lo hizo el primer día de la semana y eso ya de día. </a:t>
            </a:r>
            <a:r>
              <a:rPr lang="es-CO" sz="2400" u="sng" dirty="0"/>
              <a:t>Ver Luc.23:56-24:1. </a:t>
            </a:r>
          </a:p>
        </p:txBody>
      </p:sp>
    </p:spTree>
    <p:extLst>
      <p:ext uri="{BB962C8B-B14F-4D97-AF65-F5344CB8AC3E}">
        <p14:creationId xmlns:p14="http://schemas.microsoft.com/office/powerpoint/2010/main" val="316108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ircle(in)">
                                      <p:cBhvr>
                                        <p:cTn id="7" dur="20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ircle(in)">
                                      <p:cBhvr>
                                        <p:cTn id="17" dur="20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circle(in)">
                                      <p:cBhvr>
                                        <p:cTn id="22" dur="20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circle(in)">
                                      <p:cBhvr>
                                        <p:cTn id="27" dur="20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
                                            <p:bg/>
                                          </p:spTgt>
                                        </p:tgtEl>
                                        <p:attrNameLst>
                                          <p:attrName>style.visibility</p:attrName>
                                        </p:attrNameLst>
                                      </p:cBhvr>
                                      <p:to>
                                        <p:strVal val="visible"/>
                                      </p:to>
                                    </p:set>
                                    <p:animEffect transition="in" filter="wipe(down)">
                                      <p:cBhvr>
                                        <p:cTn id="32" dur="500"/>
                                        <p:tgtEl>
                                          <p:spTgt spid="6">
                                            <p:bg/>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wipe(down)">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wipe(down)">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wipe(down)">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wipe(down)">
                                      <p:cBhvr>
                                        <p:cTn id="5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6"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0220"/>
            <a:ext cx="10515600" cy="6297562"/>
          </a:xfr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a:normAutofit fontScale="92500"/>
          </a:bodyPr>
          <a:lstStyle/>
          <a:p>
            <a:r>
              <a:rPr lang="es-CO" dirty="0"/>
              <a:t>7). Quizá ahora no hayan “azotes ni cepos”, literales, con los cuales se castigue a un miembro de iglesia, pero se utilizan otros medios, no menos dañinos, como es: -Castigarlo psicológicamente con palabras degradantes.</a:t>
            </a:r>
          </a:p>
          <a:p>
            <a:pPr lvl="1"/>
            <a:r>
              <a:rPr lang="es-CO" sz="2800" dirty="0"/>
              <a:t>Las palabra dirigidas por Dios a la Jerusalén antigua, se aplican con el mismo rigor a la Jerusalén moderna, su iglesia: “</a:t>
            </a:r>
            <a:r>
              <a:rPr lang="es-CO" sz="2800" b="1" i="1" dirty="0"/>
              <a:t>Por tanto, oh pastores, oíd palabra del SEÑOR: Así dijo el Señor DIOS: He aquí, yo a los pastores; y requeriré mis ovejas de su mano, y [yo] les haré dejar de apacentar las ovejas; ni los pastores se apacentarán más a sí mismos; pues [yo] libraré mis ovejas de sus bocas, y no les serán más por comida</a:t>
            </a:r>
            <a:r>
              <a:rPr lang="es-CO" sz="2800" dirty="0"/>
              <a:t>”</a:t>
            </a:r>
          </a:p>
          <a:p>
            <a:r>
              <a:rPr lang="es-CO" dirty="0"/>
              <a:t>Estos siete puntos que he citado, son solamente algunos casos. Por supuesto que hay más. Y esto lo digo no con el ánimo de desacreditar a mi iglesia, porque yo amo la iglesia, solamente es con el propósito de que se corrijan estas cosas, y se manifieste ese amor fraternal de Cristo Jesús, y de la iglesia primitiva. “</a:t>
            </a:r>
            <a:r>
              <a:rPr lang="es-CO" b="1" i="1" dirty="0"/>
              <a:t>Que os améis unos a otros; como yo os he amado, que también os améis unos a otros</a:t>
            </a:r>
            <a:r>
              <a:rPr lang="es-CO" dirty="0"/>
              <a:t>”. </a:t>
            </a:r>
            <a:r>
              <a:rPr lang="es-CO" dirty="0">
                <a:solidFill>
                  <a:srgbClr val="FF0000"/>
                </a:solidFill>
              </a:rPr>
              <a:t>Juan, 13: 34.</a:t>
            </a:r>
          </a:p>
          <a:p>
            <a:endParaRPr lang="es-CO" dirty="0"/>
          </a:p>
        </p:txBody>
      </p:sp>
    </p:spTree>
    <p:extLst>
      <p:ext uri="{BB962C8B-B14F-4D97-AF65-F5344CB8AC3E}">
        <p14:creationId xmlns:p14="http://schemas.microsoft.com/office/powerpoint/2010/main" val="362018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noAutofit/>
          </a:bodyPr>
          <a:lstStyle/>
          <a:p>
            <a:pPr algn="ctr"/>
            <a:r>
              <a:rPr lang="es-CO" sz="3600" b="1" dirty="0"/>
              <a:t>¿Quién es el que ha sembrado este caos en Jerusalén,  para causarle daño a Dios y a su remanente, para que no se cumpla el propósito de Dios? </a:t>
            </a:r>
          </a:p>
        </p:txBody>
      </p:sp>
      <p:sp>
        <p:nvSpPr>
          <p:cNvPr id="3" name="Marcador de contenido 2"/>
          <p:cNvSpPr>
            <a:spLocks noGrp="1"/>
          </p:cNvSpPr>
          <p:nvPr>
            <p:ph idx="1"/>
          </p:nvPr>
        </p:nvSpPr>
        <p:spPr>
          <a:xfrm>
            <a:off x="457201" y="1825624"/>
            <a:ext cx="11164528" cy="5032375"/>
          </a:xfrm>
          <a:effectLst>
            <a:glow rad="101600">
              <a:srgbClr val="C0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es-CO" sz="3200" b="1" dirty="0">
                <a:solidFill>
                  <a:srgbClr val="FF0000"/>
                </a:solidFill>
              </a:rPr>
              <a:t>Mat.13.24-30.</a:t>
            </a:r>
          </a:p>
          <a:p>
            <a:r>
              <a:rPr lang="es-CO" sz="3200" dirty="0"/>
              <a:t>Les refirió otra parábola, diciendo: El reino de los cielos es semejante a un hombre que sembró buena semilla en su campo; 25 pero mientras dormían los hombres, vino su </a:t>
            </a:r>
            <a:r>
              <a:rPr lang="es-CO" sz="3200" u="sng" dirty="0"/>
              <a:t>enemigo</a:t>
            </a:r>
            <a:r>
              <a:rPr lang="es-CO" sz="3200" dirty="0"/>
              <a:t> y sembró </a:t>
            </a:r>
            <a:r>
              <a:rPr lang="es-CO" sz="3200" u="sng" dirty="0"/>
              <a:t>cizaña</a:t>
            </a:r>
            <a:r>
              <a:rPr lang="es-CO" sz="3200" dirty="0"/>
              <a:t> entre el trigo, y se fue. 26 Y cuando salió la hierba y dio fruto, entonces apareció también la cizaña. 27 Vinieron entonces los siervos del padre de familia y le dijeron: Señor, ¿no sembraste buena semilla en tu campo? ¿De dónde, pues, tiene cizaña?  28 El les dijo: Un enemigo ha hecho esto. Y los siervos le dijeron: ¿Quieres, pues, que vayamos y la arranquemos? 29 El les dijo: No, no sea que al arrancar la cizaña, arranquéis también con ella el trigo. 30 </a:t>
            </a:r>
            <a:r>
              <a:rPr lang="es-CO" sz="3200" u="sng" dirty="0"/>
              <a:t>Dejad crecer juntamente lo uno y lo otro hasta la siega</a:t>
            </a:r>
            <a:r>
              <a:rPr lang="es-CO" sz="3200" dirty="0"/>
              <a:t>; y al tiempo de la siega yo diré a los segadores: Recoged primero la cizaña, y atadla en manojos para quemarla; pero recoged el trigo en mi granero. </a:t>
            </a:r>
          </a:p>
          <a:p>
            <a:r>
              <a:rPr lang="es-CO" sz="3200" dirty="0"/>
              <a:t>Nota: El causante de todas las </a:t>
            </a:r>
            <a:r>
              <a:rPr lang="es-CO" sz="3200" u="sng" dirty="0"/>
              <a:t>ABOMINACIONES</a:t>
            </a:r>
            <a:r>
              <a:rPr lang="es-CO" sz="3200" dirty="0"/>
              <a:t> que se comenten dentro de ELLA, o sea DENTRO DE JERUSALÉN, la iglesia, es el Enemigo de Dios, Satanás. Y utiliza de una manera muy sutil, para so ser descubierto a los sacerdotes, y pastores, como fue en Jeremías 20, y Ezequiel 34. Pero a pesar de eso, el remanente debe </a:t>
            </a:r>
            <a:r>
              <a:rPr lang="es-CO" sz="3200" b="1" dirty="0"/>
              <a:t>permanecer</a:t>
            </a:r>
            <a:r>
              <a:rPr lang="es-CO" sz="3200" dirty="0"/>
              <a:t>, en JERUSALÉ, la iglesia. </a:t>
            </a:r>
          </a:p>
        </p:txBody>
      </p:sp>
    </p:spTree>
    <p:extLst>
      <p:ext uri="{BB962C8B-B14F-4D97-AF65-F5344CB8AC3E}">
        <p14:creationId xmlns:p14="http://schemas.microsoft.com/office/powerpoint/2010/main" val="2366633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91729"/>
            <a:ext cx="10515600" cy="6489289"/>
          </a:xfrm>
        </p:spPr>
        <p:txBody>
          <a:bodyPr>
            <a:normAutofit fontScale="92500" lnSpcReduction="20000"/>
          </a:bodyPr>
          <a:lstStyle/>
          <a:p>
            <a:pPr marL="0" indent="0">
              <a:buNone/>
            </a:pPr>
            <a:r>
              <a:rPr lang="es-CO" sz="4000" b="1" dirty="0"/>
              <a:t>La gran comisión:</a:t>
            </a:r>
            <a:endParaRPr lang="es-CO" sz="2900" b="1" dirty="0"/>
          </a:p>
          <a:p>
            <a:r>
              <a:rPr lang="es-CO" sz="3200" b="1" dirty="0">
                <a:solidFill>
                  <a:srgbClr val="FF0000"/>
                </a:solidFill>
              </a:rPr>
              <a:t>Mar.16:15.</a:t>
            </a:r>
          </a:p>
          <a:p>
            <a:r>
              <a:rPr lang="es-CO" b="1" i="1" dirty="0"/>
              <a:t>Y les dijo: “Id por todo el mundo y predicad el evangelio a toda criatura”.</a:t>
            </a:r>
          </a:p>
          <a:p>
            <a:pPr lvl="1"/>
            <a:endParaRPr lang="es-CO" dirty="0"/>
          </a:p>
          <a:p>
            <a:pPr lvl="1"/>
            <a:r>
              <a:rPr lang="es-CO" sz="2800" dirty="0"/>
              <a:t>La razón de ser de la iglesia, y de cada creyente INDIVIDUALMENTE es la predicación del Santo Evangelio por todo el mundo.</a:t>
            </a:r>
          </a:p>
          <a:p>
            <a:endParaRPr lang="es-CO" sz="3200" dirty="0">
              <a:solidFill>
                <a:srgbClr val="FF0000"/>
              </a:solidFill>
            </a:endParaRPr>
          </a:p>
          <a:p>
            <a:pPr marL="0" indent="0">
              <a:buNone/>
            </a:pPr>
            <a:r>
              <a:rPr lang="es-CO" sz="3500" b="1" dirty="0"/>
              <a:t>El liderazgo de Jerusalén impide que se realice la gran comisión</a:t>
            </a:r>
          </a:p>
          <a:p>
            <a:r>
              <a:rPr lang="es-CO" sz="3200" b="1" dirty="0">
                <a:solidFill>
                  <a:srgbClr val="FF0000"/>
                </a:solidFill>
              </a:rPr>
              <a:t>Hech.5:28,29.</a:t>
            </a:r>
          </a:p>
          <a:p>
            <a:r>
              <a:rPr lang="es-CO" sz="3000" b="1" i="1" dirty="0"/>
              <a:t>Cuando los trajeron, los presentaron en el concilio, y el sumo sacerdote les preguntó, 28 diciendo: ¿</a:t>
            </a:r>
            <a:r>
              <a:rPr lang="es-CO" sz="3000" b="1" i="1" u="sng" dirty="0"/>
              <a:t>NO OS MANDAMOS ESTRICTAMENTE QUE NO ENSEÑASEIS EN ESE NOMBRE</a:t>
            </a:r>
            <a:r>
              <a:rPr lang="es-CO" sz="3000" b="1" i="1" dirty="0"/>
              <a:t>? Y ahora habéis llenado a Jerusalén de vuestra doctrina, y queréis echar sobre nosotros la sangre de ese hombre.</a:t>
            </a:r>
          </a:p>
          <a:p>
            <a:r>
              <a:rPr lang="es-CO" sz="3000" b="1" i="1" dirty="0"/>
              <a:t> 29 Respondiendo Pedro y los apóstoles, dijeron: </a:t>
            </a:r>
            <a:r>
              <a:rPr lang="es-CO" sz="3000" b="1" i="1" u="sng" dirty="0"/>
              <a:t>ES NECESARIO OBEDECER A DIOS ANTES QUE A LOS HOMBRES</a:t>
            </a:r>
            <a:r>
              <a:rPr lang="es-CO" sz="3000" b="1" i="1" dirty="0"/>
              <a:t>.</a:t>
            </a:r>
          </a:p>
          <a:p>
            <a:pPr lvl="1"/>
            <a:endParaRPr lang="es-CO" sz="2600" b="1" i="1" dirty="0"/>
          </a:p>
          <a:p>
            <a:endParaRPr lang="es-CO" dirty="0"/>
          </a:p>
        </p:txBody>
      </p:sp>
    </p:spTree>
    <p:extLst>
      <p:ext uri="{BB962C8B-B14F-4D97-AF65-F5344CB8AC3E}">
        <p14:creationId xmlns:p14="http://schemas.microsoft.com/office/powerpoint/2010/main" val="2325458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circle(in)">
                                      <p:cBhvr>
                                        <p:cTn id="7" dur="2000"/>
                                        <p:tgtEl>
                                          <p:spTgt spid="3">
                                            <p:txEl>
                                              <p:pRg st="6" end="6"/>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circle(in)">
                                      <p:cBhvr>
                                        <p:cTn id="10" dur="2000"/>
                                        <p:tgtEl>
                                          <p:spTgt spid="3">
                                            <p:txEl>
                                              <p:pRg st="7" end="7"/>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circle(in)">
                                      <p:cBhvr>
                                        <p:cTn id="13" dur="2000"/>
                                        <p:tgtEl>
                                          <p:spTgt spid="3">
                                            <p:txEl>
                                              <p:pRg st="8" end="8"/>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circle(in)">
                                      <p:cBhvr>
                                        <p:cTn id="16"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4968"/>
            <a:ext cx="10515600" cy="6356555"/>
          </a:xfrm>
          <a:solidFill>
            <a:schemeClr val="accent3">
              <a:lumMod val="40000"/>
              <a:lumOff val="60000"/>
            </a:schemeClr>
          </a:solidFill>
          <a:effectLst>
            <a:glow rad="228600">
              <a:schemeClr val="accent1">
                <a:satMod val="175000"/>
                <a:alpha val="40000"/>
              </a:schemeClr>
            </a:glow>
          </a:effectLst>
        </p:spPr>
        <p:txBody>
          <a:bodyPr>
            <a:normAutofit fontScale="92500" lnSpcReduction="10000"/>
          </a:bodyPr>
          <a:lstStyle/>
          <a:p>
            <a:r>
              <a:rPr lang="es-CO" dirty="0"/>
              <a:t>Note que para los apóstoles, el obedecer la orden de Dios primaba sobre cualquier ordenanza humana, así proviniera del más alto dignatario de la iglesia; ES NECESARIO OBEDECER A DIOS ANTES QUE A LOS HOMBRES, fue la respuesta contundente de los apóstoles. Puesto que estaban obedeciendo a su Señor, a la Autoridad Suprema de todo el universo. “</a:t>
            </a:r>
            <a:r>
              <a:rPr lang="es-CO" b="1" i="1" dirty="0"/>
              <a:t>Id por todo el mundo y predicad el evangelio a toda criatura</a:t>
            </a:r>
            <a:r>
              <a:rPr lang="es-CO" dirty="0"/>
              <a:t>”, </a:t>
            </a:r>
            <a:r>
              <a:rPr lang="es-CO" dirty="0">
                <a:solidFill>
                  <a:srgbClr val="FF0000"/>
                </a:solidFill>
              </a:rPr>
              <a:t>(Mar.16:115).</a:t>
            </a:r>
          </a:p>
          <a:p>
            <a:endParaRPr lang="es-CO" dirty="0">
              <a:solidFill>
                <a:srgbClr val="FF0000"/>
              </a:solidFill>
            </a:endParaRPr>
          </a:p>
          <a:p>
            <a:r>
              <a:rPr lang="es-CO" dirty="0"/>
              <a:t>Leamos lo que dice EGW: </a:t>
            </a:r>
            <a:r>
              <a:rPr lang="es-CO" dirty="0">
                <a:solidFill>
                  <a:srgbClr val="FF0000"/>
                </a:solidFill>
              </a:rPr>
              <a:t>“Que los que estén dispuestos a seguir a Cristo se pongan plenamente a la altura de la obra, AUNQUE TENGAN QUE HACERLO POR ENCINA DE LOS MINISTROS Y EL PRECIDENTE”. </a:t>
            </a:r>
            <a:r>
              <a:rPr lang="es-CO" u="sng" dirty="0"/>
              <a:t>Testimonios para la iglesia, Tomo 5 pagina 347.</a:t>
            </a:r>
          </a:p>
          <a:p>
            <a:endParaRPr lang="es-CO" u="sng" dirty="0"/>
          </a:p>
          <a:p>
            <a:r>
              <a:rPr lang="es-CO" dirty="0"/>
              <a:t>Y ahora se presenta otra controversia. Dios le dio a su Mensajera, EGW, el mensaje de los 6000 años de pecado, </a:t>
            </a:r>
            <a:r>
              <a:rPr lang="es-CO" dirty="0">
                <a:solidFill>
                  <a:srgbClr val="FF0000"/>
                </a:solidFill>
              </a:rPr>
              <a:t>(Ver CS 572 1)</a:t>
            </a:r>
            <a:r>
              <a:rPr lang="es-CO" dirty="0"/>
              <a:t>. Y en el mismo Libro </a:t>
            </a:r>
            <a:r>
              <a:rPr lang="es-CO" dirty="0">
                <a:solidFill>
                  <a:srgbClr val="FF0000"/>
                </a:solidFill>
              </a:rPr>
              <a:t>(CS. 375 3)</a:t>
            </a:r>
            <a:r>
              <a:rPr lang="es-CO" dirty="0"/>
              <a:t>. Dice claramente que cuando Cristo murió en el Calvario en el año 31, se cumplieron 4000 años de pecado, Y en </a:t>
            </a:r>
            <a:r>
              <a:rPr lang="es-CO" dirty="0">
                <a:solidFill>
                  <a:srgbClr val="FF0000"/>
                </a:solidFill>
              </a:rPr>
              <a:t>(MS tomo 3, 18 3), </a:t>
            </a:r>
            <a:r>
              <a:rPr lang="es-CO" dirty="0"/>
              <a:t>dice que los otros 2000 años se cumplirán “</a:t>
            </a:r>
            <a:r>
              <a:rPr lang="es-CO" b="1" i="1" dirty="0"/>
              <a:t>antes del fin de la historia de la tierra</a:t>
            </a:r>
            <a:r>
              <a:rPr lang="es-CO" dirty="0"/>
              <a:t>”.</a:t>
            </a:r>
          </a:p>
        </p:txBody>
      </p:sp>
    </p:spTree>
    <p:extLst>
      <p:ext uri="{BB962C8B-B14F-4D97-AF65-F5344CB8AC3E}">
        <p14:creationId xmlns:p14="http://schemas.microsoft.com/office/powerpoint/2010/main" val="28169505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63677"/>
            <a:ext cx="10621297" cy="5486400"/>
          </a:xfrm>
          <a:noFill/>
          <a:ln w="9525" cap="flat" cmpd="sng" algn="ctr">
            <a:solidFill>
              <a:schemeClr val="dk1"/>
            </a:solidFill>
            <a:prstDash val="solid"/>
            <a:round/>
            <a:headEnd type="none" w="med" len="med"/>
            <a:tailEnd type="none" w="med" len="med"/>
          </a:ln>
          <a:effectLst>
            <a:glow rad="101600">
              <a:schemeClr val="tx1">
                <a:alpha val="60000"/>
              </a:schemeClr>
            </a:glow>
          </a:effectLst>
        </p:spPr>
        <p:style>
          <a:lnRef idx="0">
            <a:scrgbClr r="0" g="0" b="0"/>
          </a:lnRef>
          <a:fillRef idx="0">
            <a:scrgbClr r="0" g="0" b="0"/>
          </a:fillRef>
          <a:effectRef idx="0">
            <a:scrgbClr r="0" g="0" b="0"/>
          </a:effectRef>
          <a:fontRef idx="minor">
            <a:schemeClr val="dk1"/>
          </a:fontRef>
        </p:style>
        <p:txBody>
          <a:bodyPr>
            <a:normAutofit lnSpcReduction="10000"/>
          </a:bodyPr>
          <a:lstStyle/>
          <a:p>
            <a:r>
              <a:rPr lang="es-CO" dirty="0"/>
              <a:t>Y el liderazgo de la iglesia, prohíbe ESTRICTAMENTE que se predique este mensaje. </a:t>
            </a:r>
            <a:r>
              <a:rPr lang="es-CO" dirty="0">
                <a:solidFill>
                  <a:srgbClr val="FF0000"/>
                </a:solidFill>
              </a:rPr>
              <a:t>Como lo hizo un ministro, que prohibió se repartieran las tarjetas de invitación para que se visite la pagina web. </a:t>
            </a:r>
            <a:r>
              <a:rPr lang="es-CO" dirty="0">
                <a:solidFill>
                  <a:srgbClr val="FF0000"/>
                </a:solidFill>
                <a:hlinkClick r:id="rId2"/>
              </a:rPr>
              <a:t>www.todoesjeesus</a:t>
            </a:r>
            <a:r>
              <a:rPr lang="es-CO" dirty="0">
                <a:solidFill>
                  <a:srgbClr val="FF0000"/>
                </a:solidFill>
              </a:rPr>
              <a:t>. Com.  Por el contario, que las quemaran, las enterraran o las botaran. </a:t>
            </a:r>
            <a:r>
              <a:rPr lang="es-CO" dirty="0"/>
              <a:t>Esto que con sacrificio y amor a la obra de Dios, se ha invertido dinero, para que el mundo sepa del amos de Dios por el hombre. Que lo movió a dar a Su propio Hijo, para que diera su vida en nuestro lugar. </a:t>
            </a:r>
          </a:p>
          <a:p>
            <a:r>
              <a:rPr lang="es-CO" dirty="0"/>
              <a:t>Es tanto el celo por impedir la predicación de este precioso mensaje revelado por Dios a EGW, que el que se atreve a predicarlo, desoyendo la orden pastoral, lo retiran del pulpito para callarlo, como hizo Pasur con Jeremías. </a:t>
            </a:r>
            <a:r>
              <a:rPr lang="es-CO" dirty="0">
                <a:solidFill>
                  <a:srgbClr val="FF0000"/>
                </a:solidFill>
              </a:rPr>
              <a:t>Mientras tanto, muchos se pierden por falta de decirles la verdad</a:t>
            </a:r>
            <a:r>
              <a:rPr lang="es-CO" dirty="0"/>
              <a:t>. La gran pregunta es: ¿A QUIEN SE LE DEBE OBEDECER, A DIOS O A LOS HOMBRES? ¡Usted que dice! </a:t>
            </a:r>
          </a:p>
        </p:txBody>
      </p:sp>
    </p:spTree>
    <p:extLst>
      <p:ext uri="{BB962C8B-B14F-4D97-AF65-F5344CB8AC3E}">
        <p14:creationId xmlns:p14="http://schemas.microsoft.com/office/powerpoint/2010/main" val="381558435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3">
              <a:shade val="50000"/>
            </a:schemeClr>
          </a:lnRef>
          <a:fillRef idx="1">
            <a:schemeClr val="accent3"/>
          </a:fillRef>
          <a:effectRef idx="0">
            <a:schemeClr val="accent3"/>
          </a:effectRef>
          <a:fontRef idx="minor">
            <a:schemeClr val="lt1"/>
          </a:fontRef>
        </p:style>
        <p:txBody>
          <a:bodyPr>
            <a:noAutofit/>
          </a:bodyPr>
          <a:lstStyle/>
          <a:p>
            <a:pPr algn="ctr"/>
            <a:r>
              <a:rPr lang="es-CO" sz="3200" b="1" i="1" dirty="0"/>
              <a:t>Al profeta Jeremías se le sometió al cepo y a la cisterna, con el fin de que no predicara el mensaje de Dios, para ese tiempo.</a:t>
            </a:r>
          </a:p>
        </p:txBody>
      </p:sp>
      <p:sp>
        <p:nvSpPr>
          <p:cNvPr id="3" name="Marcador de contenido 2"/>
          <p:cNvSpPr>
            <a:spLocks noGrp="1"/>
          </p:cNvSpPr>
          <p:nvPr>
            <p:ph idx="1"/>
          </p:nvPr>
        </p:nvSpPr>
        <p:spPr>
          <a:xfrm>
            <a:off x="838200" y="5368413"/>
            <a:ext cx="10515600" cy="1297858"/>
          </a:xfrm>
        </p:spPr>
        <p:style>
          <a:lnRef idx="2">
            <a:schemeClr val="accent3">
              <a:shade val="50000"/>
            </a:schemeClr>
          </a:lnRef>
          <a:fillRef idx="1">
            <a:schemeClr val="accent3"/>
          </a:fillRef>
          <a:effectRef idx="0">
            <a:schemeClr val="accent3"/>
          </a:effectRef>
          <a:fontRef idx="minor">
            <a:schemeClr val="lt1"/>
          </a:fontRef>
        </p:style>
        <p:txBody>
          <a:bodyPr>
            <a:normAutofit fontScale="92500" lnSpcReduction="20000"/>
          </a:bodyPr>
          <a:lstStyle/>
          <a:p>
            <a:pPr marL="0" indent="0" algn="ctr">
              <a:buNone/>
            </a:pPr>
            <a:r>
              <a:rPr lang="es-CO" dirty="0">
                <a:solidFill>
                  <a:schemeClr val="tx1"/>
                </a:solidFill>
              </a:rPr>
              <a:t>Y hoy, se les suprime a los mensajeros de Dios, el derecho a predicar en el pulpito, el mensaje para este tiempo con referencia a los 6000 años de pecado. Pero Dios ha puesto a nuestra disposición el Internet, con el cual el mensaje llega a todo el planeta.</a:t>
            </a:r>
          </a:p>
        </p:txBody>
      </p:sp>
      <p:pic>
        <p:nvPicPr>
          <p:cNvPr id="4" name="Imagen 3"/>
          <p:cNvPicPr>
            <a:picLocks noChangeAspect="1"/>
          </p:cNvPicPr>
          <p:nvPr/>
        </p:nvPicPr>
        <p:blipFill>
          <a:blip r:embed="rId2"/>
          <a:stretch>
            <a:fillRect/>
          </a:stretch>
        </p:blipFill>
        <p:spPr>
          <a:xfrm>
            <a:off x="838200" y="2068615"/>
            <a:ext cx="4058265" cy="3054606"/>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5073445" y="2068615"/>
            <a:ext cx="2949677" cy="305460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8185354" y="2068614"/>
            <a:ext cx="3168445" cy="3054607"/>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09726275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8205"/>
            <a:ext cx="10515600" cy="6282813"/>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a:bodyPr>
          <a:lstStyle/>
          <a:p>
            <a:r>
              <a:rPr lang="es-CO" b="1" u="sng" dirty="0"/>
              <a:t>Es necesario obedecer a Dios, antes que la los hombres</a:t>
            </a:r>
            <a:r>
              <a:rPr lang="es-CO" dirty="0"/>
              <a:t>. Es </a:t>
            </a:r>
            <a:r>
              <a:rPr lang="es-CO" u="sng" dirty="0"/>
              <a:t>imprescindible</a:t>
            </a:r>
            <a:r>
              <a:rPr lang="es-CO" dirty="0"/>
              <a:t> que así lo hagamos nosotros también hoy.  Esta es una afirmación contundente que Pedro y Juan habían hecho anteriormente según lo registra </a:t>
            </a:r>
            <a:r>
              <a:rPr lang="es-CO" dirty="0">
                <a:solidFill>
                  <a:srgbClr val="FF0000"/>
                </a:solidFill>
              </a:rPr>
              <a:t>(Hech.4:19). </a:t>
            </a:r>
            <a:r>
              <a:rPr lang="es-CO" dirty="0"/>
              <a:t>“</a:t>
            </a:r>
            <a:r>
              <a:rPr lang="es-CO" b="1" i="1" dirty="0"/>
              <a:t>Mas Pedro y Juan respondieron diciéndoles: Juzgad si es justo delante de Dios obedecer a vosotros antes que a Dios</a:t>
            </a:r>
            <a:r>
              <a:rPr lang="es-CO" dirty="0"/>
              <a:t>”, con un mayor énfasis en el hecho de que </a:t>
            </a:r>
            <a:r>
              <a:rPr lang="es-CO" u="sng" dirty="0"/>
              <a:t>no podían escoger otra cosa sino obedecer a Dios</a:t>
            </a:r>
            <a:r>
              <a:rPr lang="es-CO" dirty="0"/>
              <a:t>, NO IMPORTA CUÁLES PUDIERAN SER LAS CONSECUENCIAS.  </a:t>
            </a:r>
          </a:p>
          <a:p>
            <a:r>
              <a:rPr lang="es-CO" dirty="0"/>
              <a:t>Los apóstoles habían recibido la orden de Jesús en la gran comisión y la exhortación a ser testigos de él, según </a:t>
            </a:r>
            <a:r>
              <a:rPr lang="es-CO" dirty="0">
                <a:solidFill>
                  <a:srgbClr val="FF0000"/>
                </a:solidFill>
              </a:rPr>
              <a:t>(Hech.1:8), </a:t>
            </a:r>
            <a:r>
              <a:rPr lang="es-CO" dirty="0"/>
              <a:t>y más tarde, el mandato explícito del ángel según </a:t>
            </a:r>
            <a:r>
              <a:rPr lang="es-CO" dirty="0">
                <a:solidFill>
                  <a:srgbClr val="FF0000"/>
                </a:solidFill>
              </a:rPr>
              <a:t>(Hech.5:20). </a:t>
            </a:r>
            <a:r>
              <a:rPr lang="es-CO" dirty="0"/>
              <a:t>Jesús había establecido el principio de que se debía obedecer a César y a Dios.  Se debía obedecer a César en lo que se refiere a las leyes de derecho común, y a Dios en lo que a Él le corresponde. </a:t>
            </a:r>
            <a:r>
              <a:rPr lang="es-CO" b="1" u="sng" dirty="0"/>
              <a:t>Pero el cristiano no puede servir a dos señores, Colocando a César por encima de Dios.</a:t>
            </a:r>
            <a:r>
              <a:rPr lang="es-CO" b="1" dirty="0"/>
              <a:t> </a:t>
            </a:r>
            <a:endParaRPr lang="es-CO" dirty="0"/>
          </a:p>
        </p:txBody>
      </p:sp>
    </p:spTree>
    <p:extLst>
      <p:ext uri="{BB962C8B-B14F-4D97-AF65-F5344CB8AC3E}">
        <p14:creationId xmlns:p14="http://schemas.microsoft.com/office/powerpoint/2010/main" val="2065865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50723"/>
            <a:ext cx="10515600" cy="6327058"/>
          </a:xfrm>
          <a:ln/>
          <a:effectLst>
            <a:glow rad="101600">
              <a:schemeClr val="tx1">
                <a:alpha val="60000"/>
              </a:schemeClr>
            </a:glow>
          </a:effectLst>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marL="0" indent="0" algn="ctr">
              <a:buNone/>
            </a:pPr>
            <a:r>
              <a:rPr lang="es-CO" sz="3600" dirty="0"/>
              <a:t>En la dieta de Worms, Lutero declaró: “</a:t>
            </a:r>
            <a:r>
              <a:rPr lang="es-CO" sz="3600" b="1" i="1" dirty="0"/>
              <a:t>Si no se me convence con testimonios bíblicos, o con razones evidentes, y si no se me persuade con los mismos textos que yo he citado, y si no sujetan mi conciencia a la Palabra de Dios, yo no puedo ni quiero retractarme de nada, por no ser digno de un cristiano hablar contra su conciencia.  Heme aquí; no me es dable hacer de otro modo. ¡Que Dios me ayude! ¡Amén!”</a:t>
            </a:r>
          </a:p>
          <a:p>
            <a:pPr marL="0" indent="0" algn="ctr">
              <a:buNone/>
            </a:pPr>
            <a:r>
              <a:rPr lang="es-CO" sz="3600" dirty="0"/>
              <a:t> </a:t>
            </a:r>
            <a:r>
              <a:rPr lang="es-CO" sz="3600" dirty="0">
                <a:solidFill>
                  <a:srgbClr val="FF0000"/>
                </a:solidFill>
              </a:rPr>
              <a:t>(CS 170-171).  </a:t>
            </a:r>
          </a:p>
          <a:p>
            <a:pPr marL="0" indent="0" algn="ctr">
              <a:buNone/>
            </a:pPr>
            <a:endParaRPr lang="es-CO" sz="3600" dirty="0"/>
          </a:p>
          <a:p>
            <a:pPr marL="0" indent="0" algn="ctr">
              <a:buNone/>
            </a:pPr>
            <a:r>
              <a:rPr lang="es-CO" sz="3600" dirty="0"/>
              <a:t>Estas valientes palabras ilustran un principio noble, y revelan una noble experiencia. ¡Ojalá que los cristianos pudieran imitarla! </a:t>
            </a:r>
          </a:p>
          <a:p>
            <a:pPr marL="0" indent="0" algn="ctr">
              <a:buNone/>
            </a:pPr>
            <a:r>
              <a:rPr lang="es-CO" sz="3600" dirty="0">
                <a:solidFill>
                  <a:srgbClr val="FF0000"/>
                </a:solidFill>
              </a:rPr>
              <a:t>Tengan en cuenta que, todo lo escrito aquí en cuanto a las falencias que existen dentro de la iglesia, me duelen en el alma, ya que estas cosas no deberían de existir en el pueblo de Dios. Lo hacemos con el fin de mostrar el paralelo entre las dos Jerusalén, la de Israel, y la moderna, la iglesia Adventista del Séptimo Día. Recordemos que a pesar de la “</a:t>
            </a:r>
            <a:r>
              <a:rPr lang="es-CO" sz="3600" b="1" i="1" dirty="0">
                <a:solidFill>
                  <a:srgbClr val="FF0000"/>
                </a:solidFill>
              </a:rPr>
              <a:t>pecaminosidad que prevalecía en Jerusalén</a:t>
            </a:r>
            <a:r>
              <a:rPr lang="es-CO" sz="3600" dirty="0">
                <a:solidFill>
                  <a:srgbClr val="FF0000"/>
                </a:solidFill>
              </a:rPr>
              <a:t>”, allí estaban los “</a:t>
            </a:r>
            <a:r>
              <a:rPr lang="es-CO" sz="3600" b="1" i="1" dirty="0">
                <a:solidFill>
                  <a:srgbClr val="FF0000"/>
                </a:solidFill>
              </a:rPr>
              <a:t>hombres que GIMEN Y QUE CLAMAN a causa de todas las abominaciones que se hacen en medio de ella</a:t>
            </a:r>
            <a:r>
              <a:rPr lang="es-CO" sz="3600" dirty="0">
                <a:solidFill>
                  <a:srgbClr val="FF0000"/>
                </a:solidFill>
              </a:rPr>
              <a:t>”. Los cuales fueron “</a:t>
            </a:r>
            <a:r>
              <a:rPr lang="es-CO" sz="3600" b="1" i="1" dirty="0">
                <a:solidFill>
                  <a:srgbClr val="FF0000"/>
                </a:solidFill>
              </a:rPr>
              <a:t>sellados en sus frentes</a:t>
            </a:r>
            <a:r>
              <a:rPr lang="es-CO" sz="3600" dirty="0">
                <a:solidFill>
                  <a:srgbClr val="FF0000"/>
                </a:solidFill>
              </a:rPr>
              <a:t>”.</a:t>
            </a:r>
          </a:p>
          <a:p>
            <a:pPr marL="0" indent="0" algn="ctr">
              <a:buNone/>
            </a:pPr>
            <a:endParaRPr lang="es-CO" sz="3600" dirty="0"/>
          </a:p>
        </p:txBody>
      </p:sp>
    </p:spTree>
    <p:extLst>
      <p:ext uri="{BB962C8B-B14F-4D97-AF65-F5344CB8AC3E}">
        <p14:creationId xmlns:p14="http://schemas.microsoft.com/office/powerpoint/2010/main" val="18643615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s-CO" b="1" dirty="0"/>
              <a:t>DESPIERTA PUEBLO MIO: DESPIERTA </a:t>
            </a:r>
          </a:p>
        </p:txBody>
      </p:sp>
      <p:sp>
        <p:nvSpPr>
          <p:cNvPr id="3" name="Marcador de contenido 2"/>
          <p:cNvSpPr>
            <a:spLocks noGrp="1"/>
          </p:cNvSpPr>
          <p:nvPr>
            <p:ph idx="1"/>
          </p:nvPr>
        </p:nvSpPr>
        <p:spPr>
          <a:xfrm>
            <a:off x="838200" y="1825624"/>
            <a:ext cx="10515600" cy="482589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buNone/>
            </a:pPr>
            <a:r>
              <a:rPr lang="es-CO" dirty="0"/>
              <a:t>Los que deben preparar el camino para la segunda venida de Cristo están representados por el fiel Elías, así como Juan vino en el espíritu de Elías a fin de preparar el camino para la primera venida de Cristo. </a:t>
            </a:r>
            <a:r>
              <a:rPr lang="es-CO" dirty="0">
                <a:solidFill>
                  <a:srgbClr val="FF0000"/>
                </a:solidFill>
              </a:rPr>
              <a:t>(Nota: T3, 62.*) </a:t>
            </a:r>
          </a:p>
          <a:p>
            <a:r>
              <a:rPr lang="es-CO" sz="3100" dirty="0"/>
              <a:t>El mensaje de los 6000 años de pecado, es revelado por Dios no con el fin de decirle a su iglesia que continúe dormida, sino a que </a:t>
            </a:r>
            <a:r>
              <a:rPr lang="es-CO" sz="3100" b="1" dirty="0"/>
              <a:t>despierte</a:t>
            </a:r>
            <a:r>
              <a:rPr lang="es-CO" sz="3100" dirty="0"/>
              <a:t> y se </a:t>
            </a:r>
            <a:r>
              <a:rPr lang="es-CO" sz="3100" b="1" dirty="0"/>
              <a:t>prepare para el regreso de Su Salvador.</a:t>
            </a:r>
            <a:endParaRPr lang="es-CO" b="1" dirty="0"/>
          </a:p>
          <a:p>
            <a:pPr marL="0" indent="0">
              <a:buNone/>
            </a:pPr>
            <a:r>
              <a:rPr lang="es-CO" b="1" dirty="0">
                <a:solidFill>
                  <a:srgbClr val="FF0000"/>
                </a:solidFill>
              </a:rPr>
              <a:t>Ezequiel 3:17-19. </a:t>
            </a:r>
          </a:p>
          <a:p>
            <a:pPr marL="0" indent="0">
              <a:buNone/>
            </a:pPr>
            <a:r>
              <a:rPr lang="es-CO" b="1" i="1" dirty="0"/>
              <a:t>Hijo de hombre, yo te he puesto por atalaya a la casa de Israel; oirás, pues, tú la palabra de mi boca, y los amonestarás de mi parte. 18 Cuando yo dijere al impío: De cierto morirás; y tú no le amonestares ni le hablares, para que el impío sea apercibido de su mal camino a fin de que viva, el impío morirá por su maldad, pero su sangre demandaré de tu mano. 19 Pero si tú amonestares al impío, y él no se convirtiere de su impiedad y de su mal camino, él morirá por su maldad, pero tú habrás librado tu alma</a:t>
            </a:r>
          </a:p>
          <a:p>
            <a:r>
              <a:rPr lang="es-CO" dirty="0"/>
              <a:t>La figura de un “atalaya” es la del centinela militar apostado en la torre de vigía, cuyo trabajo es advertir a la gente de peligros que se avecinan.  La palabra describe la característica especial de la obra de Ezequiel. El profeta debía vigilar personalmente por las almas de la ciudad. </a:t>
            </a:r>
          </a:p>
        </p:txBody>
      </p:sp>
    </p:spTree>
    <p:extLst>
      <p:ext uri="{BB962C8B-B14F-4D97-AF65-F5344CB8AC3E}">
        <p14:creationId xmlns:p14="http://schemas.microsoft.com/office/powerpoint/2010/main" val="1421586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circle(in)">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normAutofit/>
          </a:bodyPr>
          <a:lstStyle/>
          <a:p>
            <a:pPr algn="ctr"/>
            <a:r>
              <a:rPr lang="es-CO" sz="3600" b="1" dirty="0"/>
              <a:t>¿QUÉ DICE EGW CON RELACIÓN A LA PROPAGACIÓN DE SUS ESCRITOS?</a:t>
            </a:r>
          </a:p>
        </p:txBody>
      </p:sp>
      <p:sp>
        <p:nvSpPr>
          <p:cNvPr id="3" name="Marcador de contenido 2"/>
          <p:cNvSpPr>
            <a:spLocks noGrp="1"/>
          </p:cNvSpPr>
          <p:nvPr>
            <p:ph idx="1"/>
          </p:nvPr>
        </p:nvSpPr>
        <p:spPr>
          <a:xfrm>
            <a:off x="838200" y="1825624"/>
            <a:ext cx="10515600" cy="4855395"/>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Los libros que contienen la preciosa luz de la verdad presente y que yacen en los estantes de nuestras casas editoras </a:t>
            </a:r>
            <a:r>
              <a:rPr lang="es-CO" u="sng" dirty="0"/>
              <a:t>deben hacerse circular</a:t>
            </a:r>
            <a:r>
              <a:rPr lang="es-CO" dirty="0"/>
              <a:t>. </a:t>
            </a:r>
            <a:r>
              <a:rPr lang="es-CO" dirty="0">
                <a:solidFill>
                  <a:srgbClr val="FF0000"/>
                </a:solidFill>
              </a:rPr>
              <a:t>(Colportor Evangélico. CAPÍTULO 3. Un Llamamiento a Reclutar Colportores Evangélicos</a:t>
            </a:r>
          </a:p>
          <a:p>
            <a:r>
              <a:rPr lang="es-CO" u="sng" dirty="0"/>
              <a:t>Esta es una obra que debe ser hecha</a:t>
            </a:r>
            <a:r>
              <a:rPr lang="es-CO" dirty="0"/>
              <a:t>. </a:t>
            </a:r>
            <a:r>
              <a:rPr lang="es-CO" b="1" dirty="0"/>
              <a:t>EL FIN ESTÁ CERC</a:t>
            </a:r>
            <a:r>
              <a:rPr lang="es-CO" dirty="0"/>
              <a:t>A. Ya se ha perdido mucho tiempo. Estos libros ya deberían haber estado en circulación. Vendedlos lejos y cerca. Esparcidlos como las hojas de otoño. </a:t>
            </a:r>
            <a:r>
              <a:rPr lang="es-CO" b="1" dirty="0"/>
              <a:t>ESTA OBRA HA DE CONTINUAR SIN QUE NADIE LA ESTORBE</a:t>
            </a:r>
            <a:r>
              <a:rPr lang="es-CO" dirty="0"/>
              <a:t>. Las almas están pereciendo lejos de Cristo. Sean ellas amonestadas acerca de su próximo aparecimiento en las nubes del cielo </a:t>
            </a:r>
            <a:r>
              <a:rPr lang="es-CO" dirty="0">
                <a:solidFill>
                  <a:srgbClr val="FF0000"/>
                </a:solidFill>
              </a:rPr>
              <a:t>( Id ., 13-8-1908). </a:t>
            </a:r>
          </a:p>
          <a:p>
            <a:r>
              <a:rPr lang="es-CO" dirty="0"/>
              <a:t>Las ovejas perdidas del redil de Dios están esparcidas por todos los lugares, y se está descuidando la obra que debe ser hecha en su favor. Por la luz que me ha sido dada, </a:t>
            </a:r>
            <a:r>
              <a:rPr lang="es-CO" u="sng" dirty="0"/>
              <a:t>sé que debiera haber cien colportores donde hay uno actualmente</a:t>
            </a:r>
            <a:r>
              <a:rPr lang="es-CO" dirty="0"/>
              <a:t> </a:t>
            </a:r>
            <a:r>
              <a:rPr lang="es-CO" dirty="0">
                <a:solidFill>
                  <a:srgbClr val="FF0000"/>
                </a:solidFill>
              </a:rPr>
              <a:t>( Joyas de los Testimonios, tomo 2, pág. 533. Año 1900). </a:t>
            </a:r>
          </a:p>
          <a:p>
            <a:endParaRPr lang="es-CO" dirty="0"/>
          </a:p>
        </p:txBody>
      </p:sp>
    </p:spTree>
    <p:extLst>
      <p:ext uri="{BB962C8B-B14F-4D97-AF65-F5344CB8AC3E}">
        <p14:creationId xmlns:p14="http://schemas.microsoft.com/office/powerpoint/2010/main" val="20566405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006475"/>
          </a:xfrm>
        </p:spPr>
        <p:txBody>
          <a:bodyPr>
            <a:normAutofit/>
          </a:bodyPr>
          <a:lstStyle/>
          <a:p>
            <a:pPr algn="ctr"/>
            <a:r>
              <a:rPr lang="es-CO" sz="6000" b="1"/>
              <a:t>Conclusión</a:t>
            </a:r>
            <a:endParaRPr lang="es-CO" sz="6000" b="1" dirty="0"/>
          </a:p>
        </p:txBody>
      </p:sp>
      <p:sp>
        <p:nvSpPr>
          <p:cNvPr id="3" name="Marcador de contenido 2"/>
          <p:cNvSpPr>
            <a:spLocks noGrp="1"/>
          </p:cNvSpPr>
          <p:nvPr>
            <p:ph idx="1"/>
          </p:nvPr>
        </p:nvSpPr>
        <p:spPr>
          <a:xfrm>
            <a:off x="838200" y="1696064"/>
            <a:ext cx="10515600" cy="5014451"/>
          </a:xfrm>
          <a:effectLst>
            <a:glow rad="228600">
              <a:schemeClr val="accent1">
                <a:satMod val="175000"/>
                <a:alpha val="40000"/>
              </a:schemeClr>
            </a:glow>
          </a:effectLst>
        </p:spPr>
        <p:style>
          <a:lnRef idx="1">
            <a:schemeClr val="accent3"/>
          </a:lnRef>
          <a:fillRef idx="2">
            <a:schemeClr val="accent3"/>
          </a:fillRef>
          <a:effectRef idx="1">
            <a:schemeClr val="accent3"/>
          </a:effectRef>
          <a:fontRef idx="minor">
            <a:schemeClr val="dk1"/>
          </a:fontRef>
        </p:style>
        <p:txBody>
          <a:bodyPr>
            <a:normAutofit fontScale="92500"/>
          </a:bodyPr>
          <a:lstStyle/>
          <a:p>
            <a:pPr marL="0" indent="0" algn="ctr">
              <a:buNone/>
            </a:pPr>
            <a:r>
              <a:rPr lang="es-CO" dirty="0"/>
              <a:t>Como se nos enseña claramente en la Palabra de Dios, “Las ovejas perdidas del redil de Dios”, están perdidas DENTRO DE LA MISMA JERUSALÉN, pero el liderazgo de Jerusalén, la </a:t>
            </a:r>
            <a:r>
              <a:rPr lang="es-CO" u="sng" dirty="0"/>
              <a:t>iglesia</a:t>
            </a:r>
            <a:r>
              <a:rPr lang="es-CO" dirty="0"/>
              <a:t>, que no ha entendido la importancia de este mensaje, de los 6000 años de pecado, que le fue confiado por Dios a su mensajera EGW, y por ende a Jerusalén, se niega a predicarlo, o ha permitir que se predique, actuando al estilo musulmán. </a:t>
            </a:r>
          </a:p>
          <a:p>
            <a:pPr marL="0" indent="0" algn="ctr">
              <a:buNone/>
            </a:pPr>
            <a:r>
              <a:rPr lang="es-CO" dirty="0"/>
              <a:t>DONDE LOS CRISTIANOS PUEDEN VIVIR DENTRO DE SU TERRITORIO, PERO NO SE LES PERMITE EXPANDIR SU FE.</a:t>
            </a:r>
          </a:p>
          <a:p>
            <a:pPr marL="0" indent="0" algn="ctr">
              <a:buNone/>
            </a:pPr>
            <a:r>
              <a:rPr lang="es-CO" dirty="0"/>
              <a:t>Sin embargo, Dios utiliza los 6000 años de pecado en este tiempo, para dar el “fuerte pregón” al mundo, llamando a la iglesia a despertar y a cumplir con la misión encomendada: “</a:t>
            </a:r>
            <a:r>
              <a:rPr lang="es-CO" b="1" i="1" dirty="0"/>
              <a:t>Id por todo el mundo y predicad el evangelio a toda criatura</a:t>
            </a:r>
            <a:r>
              <a:rPr lang="es-CO" dirty="0"/>
              <a:t>”. Y cuando esto se cumpla, “</a:t>
            </a:r>
            <a:r>
              <a:rPr lang="es-CO" b="1" i="1" dirty="0"/>
              <a:t>Entonces vendrá en fin</a:t>
            </a:r>
            <a:r>
              <a:rPr lang="es-CO" dirty="0"/>
              <a:t>”, </a:t>
            </a:r>
            <a:r>
              <a:rPr lang="es-CO" b="1" dirty="0">
                <a:solidFill>
                  <a:srgbClr val="FF0000"/>
                </a:solidFill>
              </a:rPr>
              <a:t>Mat.24:14.    </a:t>
            </a:r>
          </a:p>
        </p:txBody>
      </p:sp>
    </p:spTree>
    <p:extLst>
      <p:ext uri="{BB962C8B-B14F-4D97-AF65-F5344CB8AC3E}">
        <p14:creationId xmlns:p14="http://schemas.microsoft.com/office/powerpoint/2010/main" val="4204255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1445"/>
            <a:ext cx="10515600" cy="6076336"/>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buNone/>
            </a:pPr>
            <a:r>
              <a:rPr lang="es-CO" dirty="0"/>
              <a:t>Mi llamado es que la iglesia despierte de este letargo espiritual, como dice el apóstol Pablo: “La noche está avanzada, y se acerca el día.  Desechemos, pues, las obras de las tinieblas, y vistámonos las armas de la luz” </a:t>
            </a:r>
            <a:r>
              <a:rPr lang="es-CO" dirty="0">
                <a:solidFill>
                  <a:srgbClr val="FF0000"/>
                </a:solidFill>
              </a:rPr>
              <a:t>(Romanos 12:13).</a:t>
            </a:r>
          </a:p>
          <a:p>
            <a:pPr marL="0" indent="0">
              <a:buNone/>
            </a:pPr>
            <a:r>
              <a:rPr lang="es-CO" dirty="0"/>
              <a:t>El mensaje de los 6000 años de pecado, forma parte del </a:t>
            </a:r>
            <a:r>
              <a:rPr lang="es-CO" u="sng" dirty="0"/>
              <a:t>fuerte pregón </a:t>
            </a:r>
            <a:r>
              <a:rPr lang="es-CO" dirty="0"/>
              <a:t>que la iglesia de Dios debe proclamar en este tiempo, </a:t>
            </a:r>
            <a:r>
              <a:rPr lang="es-CO" u="sng" dirty="0"/>
              <a:t>a gran voz</a:t>
            </a:r>
            <a:r>
              <a:rPr lang="es-CO" dirty="0"/>
              <a:t>, como lo señala el mensaje de los tres ángeles de </a:t>
            </a:r>
            <a:r>
              <a:rPr lang="es-CO" dirty="0">
                <a:solidFill>
                  <a:srgbClr val="FF0000"/>
                </a:solidFill>
              </a:rPr>
              <a:t>Ap.14: 6-10, </a:t>
            </a:r>
            <a:r>
              <a:rPr lang="es-CO" dirty="0"/>
              <a:t>y del cuarto ángel mencionado en </a:t>
            </a:r>
            <a:r>
              <a:rPr lang="es-CO" dirty="0">
                <a:solidFill>
                  <a:srgbClr val="FF0000"/>
                </a:solidFill>
              </a:rPr>
              <a:t>Ap.18:1,2.</a:t>
            </a:r>
          </a:p>
          <a:p>
            <a:pPr marL="0" indent="0">
              <a:buNone/>
            </a:pPr>
            <a:endParaRPr lang="es-CO" dirty="0">
              <a:solidFill>
                <a:srgbClr val="FF0000"/>
              </a:solidFill>
            </a:endParaRPr>
          </a:p>
          <a:p>
            <a:pPr marL="0" indent="0">
              <a:buNone/>
            </a:pPr>
            <a:r>
              <a:rPr lang="es-CO" dirty="0"/>
              <a:t>Queridos hermanos y hermanas, de la predicación de este mensaje surgirán los 144.000 sellados, que menciona </a:t>
            </a:r>
            <a:r>
              <a:rPr lang="es-CO" dirty="0">
                <a:solidFill>
                  <a:srgbClr val="FF0000"/>
                </a:solidFill>
              </a:rPr>
              <a:t>Ap.7: </a:t>
            </a:r>
            <a:r>
              <a:rPr lang="es-CO" dirty="0"/>
              <a:t>Y si usted desea formar parte de este grupo que dará la bienvenida a Cristo cuando aparezca en “</a:t>
            </a:r>
            <a:r>
              <a:rPr lang="es-CO" b="1" i="1" dirty="0"/>
              <a:t>las nubes del cielo con poder y gran gloria</a:t>
            </a:r>
            <a:r>
              <a:rPr lang="es-CO" dirty="0"/>
              <a:t>”, debe levantarse y “</a:t>
            </a:r>
            <a:r>
              <a:rPr lang="es-CO" b="1" i="1" dirty="0"/>
              <a:t>vestirse las armas de luz</a:t>
            </a:r>
            <a:r>
              <a:rPr lang="es-CO" dirty="0"/>
              <a:t>”, de lo contrario formará parte del siervo infiel que decía: “</a:t>
            </a:r>
            <a:r>
              <a:rPr lang="es-CO" b="1" i="1" dirty="0"/>
              <a:t>Mi Señor tarda en venir</a:t>
            </a:r>
            <a:r>
              <a:rPr lang="es-CO" dirty="0"/>
              <a:t>”, “</a:t>
            </a:r>
            <a:r>
              <a:rPr lang="es-CO" b="1" i="1" dirty="0"/>
              <a:t>vendrá el señor de aquel siervo en día que este no espera y a la hora que no sabe, y lo castigará duramente y lo pondrá con los infieles</a:t>
            </a:r>
            <a:r>
              <a:rPr lang="es-CO" dirty="0"/>
              <a:t>”. </a:t>
            </a:r>
            <a:r>
              <a:rPr lang="es-CO" dirty="0">
                <a:solidFill>
                  <a:srgbClr val="FF0000"/>
                </a:solidFill>
              </a:rPr>
              <a:t>(Luc.12:45,46).</a:t>
            </a:r>
          </a:p>
        </p:txBody>
      </p:sp>
    </p:spTree>
    <p:extLst>
      <p:ext uri="{BB962C8B-B14F-4D97-AF65-F5344CB8AC3E}">
        <p14:creationId xmlns:p14="http://schemas.microsoft.com/office/powerpoint/2010/main" val="27132845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09862"/>
            <a:ext cx="10515600" cy="646076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dirty="0"/>
              <a:t>Queridos hermanos, esto lo digo con valentía, porque se que es la verdad, </a:t>
            </a:r>
            <a:r>
              <a:rPr lang="es-CO" u="sng" dirty="0"/>
              <a:t>yo no tengo nada que perder</a:t>
            </a:r>
            <a:r>
              <a:rPr lang="es-CO" dirty="0"/>
              <a:t>, y si sabiendo esto, no lo publico, seré semejante al siervo infiel, he sido predicador del Evangelio durante muchos años, y se que este mensaje llegará a todo el mundo. Por tanto, hermano, si usted esta leyendo este llamado, levántese de ese sueño espiritual y prepárese porque el tiempo limite para el cumplimiento de la profecía, es para el 2031, y ya casi llega, pero con toda seguridad Cristo vendrá antes, conforme a su promesa. “</a:t>
            </a:r>
            <a:r>
              <a:rPr lang="es-CO" b="1" i="1" dirty="0"/>
              <a:t>Y si aquellos días no fueran acortados, nadie se salvaría; pero por causa de los escogidos, aquellos días serán acortados</a:t>
            </a:r>
            <a:r>
              <a:rPr lang="es-CO" dirty="0"/>
              <a:t>”. </a:t>
            </a:r>
            <a:r>
              <a:rPr lang="es-CO" dirty="0">
                <a:solidFill>
                  <a:srgbClr val="FF0000"/>
                </a:solidFill>
              </a:rPr>
              <a:t>(Mat.24:22). </a:t>
            </a:r>
          </a:p>
          <a:p>
            <a:pPr lvl="1"/>
            <a:endParaRPr lang="es-CO" sz="2800" dirty="0"/>
          </a:p>
          <a:p>
            <a:pPr lvl="1"/>
            <a:r>
              <a:rPr lang="es-CO" sz="2800" dirty="0"/>
              <a:t>Pablo no sabía esto, del 2031, por ende él dijo: “</a:t>
            </a:r>
            <a:r>
              <a:rPr lang="es-CO" sz="2800" b="1" i="1" dirty="0"/>
              <a:t>Luego </a:t>
            </a:r>
            <a:r>
              <a:rPr lang="es-CO" sz="2800" b="1" i="1" u="sng" dirty="0"/>
              <a:t>nosotros</a:t>
            </a:r>
            <a:r>
              <a:rPr lang="es-CO" sz="2800" b="1" i="1" dirty="0"/>
              <a:t>, los que </a:t>
            </a:r>
            <a:r>
              <a:rPr lang="es-CO" sz="2800" b="1" i="1" u="sng" dirty="0"/>
              <a:t>vivimos</a:t>
            </a:r>
            <a:r>
              <a:rPr lang="es-CO" sz="2800" b="1" i="1" dirty="0"/>
              <a:t>, los que </a:t>
            </a:r>
            <a:r>
              <a:rPr lang="es-CO" sz="2800" b="1" i="1" u="sng" dirty="0"/>
              <a:t>hayamos quedado</a:t>
            </a:r>
            <a:r>
              <a:rPr lang="es-CO" sz="2800" b="1" i="1" dirty="0"/>
              <a:t>, seremos arrebatados juntamente con ellos en las nubes para recibir al Señor en el aire, y así estaremos siempre con el Señor</a:t>
            </a:r>
            <a:r>
              <a:rPr lang="es-CO" sz="2800" dirty="0"/>
              <a:t>”.</a:t>
            </a:r>
            <a:r>
              <a:rPr lang="es-CO" sz="2800" dirty="0">
                <a:solidFill>
                  <a:srgbClr val="FF0000"/>
                </a:solidFill>
              </a:rPr>
              <a:t>1 Tes.4:17</a:t>
            </a:r>
            <a:r>
              <a:rPr lang="es-CO" sz="2800" dirty="0"/>
              <a:t>.  Este mensaje le fue revela por Dios muchos años después a EGW en 1858. </a:t>
            </a:r>
          </a:p>
        </p:txBody>
      </p:sp>
    </p:spTree>
    <p:extLst>
      <p:ext uri="{BB962C8B-B14F-4D97-AF65-F5344CB8AC3E}">
        <p14:creationId xmlns:p14="http://schemas.microsoft.com/office/powerpoint/2010/main" val="307190849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4675"/>
            <a:ext cx="10515600" cy="6026046"/>
          </a:xfrm>
          <a:noFill/>
          <a:ln w="9525" cap="flat" cmpd="sng" algn="ctr">
            <a:solidFill>
              <a:schemeClr val="dk1"/>
            </a:solidFill>
            <a:prstDash val="solid"/>
            <a:round/>
            <a:headEnd type="none" w="med" len="med"/>
            <a:tailEnd type="none" w="med" len="med"/>
          </a:ln>
          <a:effectLst>
            <a:glow rad="101600">
              <a:schemeClr val="tx1">
                <a:alpha val="60000"/>
              </a:schemeClr>
            </a:glow>
          </a:effectLst>
        </p:spPr>
        <p:style>
          <a:lnRef idx="0">
            <a:scrgbClr r="0" g="0" b="0"/>
          </a:lnRef>
          <a:fillRef idx="0">
            <a:scrgbClr r="0" g="0" b="0"/>
          </a:fillRef>
          <a:effectRef idx="0">
            <a:scrgbClr r="0" g="0" b="0"/>
          </a:effectRef>
          <a:fontRef idx="minor">
            <a:schemeClr val="dk1"/>
          </a:fontRef>
        </p:style>
        <p:txBody>
          <a:bodyPr/>
          <a:lstStyle/>
          <a:p>
            <a:r>
              <a:rPr lang="es-CO" dirty="0"/>
              <a:t>No interesa las consecuencias por las que usted tenga que pasar, quizá persecución, cárcel o hambre, sea valiente. Satanás quien no quiere que se sepa la verdad, que él si sabe, según lo dice </a:t>
            </a:r>
            <a:r>
              <a:rPr lang="es-CO" dirty="0">
                <a:solidFill>
                  <a:srgbClr val="FF0000"/>
                </a:solidFill>
              </a:rPr>
              <a:t> (Apo.12.12). </a:t>
            </a:r>
          </a:p>
          <a:p>
            <a:pPr lvl="1"/>
            <a:endParaRPr lang="es-CO" sz="2800" dirty="0"/>
          </a:p>
          <a:p>
            <a:pPr lvl="1"/>
            <a:r>
              <a:rPr lang="es-CO" sz="2800" dirty="0"/>
              <a:t>Es el quien está DENTRO DE LA IGLESIA, IMPIDIENDO QUE SE PREDIQUE ESTE MENSAJE, y de la misma forma AMEDRANTA A LA IGLESIA, para que no lo acepte, porque “</a:t>
            </a:r>
            <a:r>
              <a:rPr lang="es-CO" sz="2800" b="1" i="1" dirty="0"/>
              <a:t>quiere tener las almas, en sus manos</a:t>
            </a:r>
            <a:r>
              <a:rPr lang="es-CO" sz="2800" dirty="0"/>
              <a:t>” Como dice </a:t>
            </a:r>
            <a:r>
              <a:rPr lang="es-CO" sz="2800" dirty="0">
                <a:solidFill>
                  <a:srgbClr val="FF0000"/>
                </a:solidFill>
              </a:rPr>
              <a:t>CS 572.1</a:t>
            </a:r>
            <a:r>
              <a:rPr lang="es-CO" sz="2800" dirty="0"/>
              <a:t>. </a:t>
            </a:r>
            <a:endParaRPr lang="es-CO" sz="3200" dirty="0"/>
          </a:p>
          <a:p>
            <a:endParaRPr lang="es-CO" dirty="0"/>
          </a:p>
          <a:p>
            <a:r>
              <a:rPr lang="es-CO" dirty="0"/>
              <a:t>Pero a pesar de ello. Miles de hermanos y hermanas ya lo han aceptado, y el numero aumenta cada día más y más en todos los países. Alabado sea Dios.  Y Dios suscitará en cada iglesia del mundo un siervo fiel que predique el mensaje. Amen. </a:t>
            </a:r>
            <a:endParaRPr lang="es-CO" dirty="0"/>
          </a:p>
        </p:txBody>
      </p:sp>
    </p:spTree>
    <p:extLst>
      <p:ext uri="{BB962C8B-B14F-4D97-AF65-F5344CB8AC3E}">
        <p14:creationId xmlns:p14="http://schemas.microsoft.com/office/powerpoint/2010/main" val="41136651"/>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lstStyle/>
          <a:p>
            <a:pPr algn="ctr"/>
            <a:r>
              <a:rPr lang="es-CO" b="1" dirty="0"/>
              <a:t>Contra viento y marea, frente a todas las oposiciones</a:t>
            </a:r>
          </a:p>
        </p:txBody>
      </p:sp>
      <p:sp>
        <p:nvSpPr>
          <p:cNvPr id="3" name="Marcador de contenido 2"/>
          <p:cNvSpPr>
            <a:spLocks noGrp="1"/>
          </p:cNvSpPr>
          <p:nvPr>
            <p:ph idx="1"/>
          </p:nvPr>
        </p:nvSpPr>
        <p:spPr>
          <a:xfrm>
            <a:off x="838200" y="5574889"/>
            <a:ext cx="10515600" cy="1150375"/>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marL="0" indent="0" algn="ctr">
              <a:buNone/>
            </a:pPr>
            <a:r>
              <a:rPr lang="es-CO" sz="4400" b="1" dirty="0"/>
              <a:t>El mensaje final de Dios tiene que ser dado al mundo. Cristo </a:t>
            </a:r>
            <a:r>
              <a:rPr lang="es-CO" sz="4400" b="1"/>
              <a:t>viene pronto.</a:t>
            </a:r>
            <a:endParaRPr lang="es-CO" sz="4400" b="1" dirty="0"/>
          </a:p>
        </p:txBody>
      </p:sp>
      <p:pic>
        <p:nvPicPr>
          <p:cNvPr id="4" name="Imagen 3"/>
          <p:cNvPicPr>
            <a:picLocks noChangeAspect="1"/>
          </p:cNvPicPr>
          <p:nvPr/>
        </p:nvPicPr>
        <p:blipFill>
          <a:blip r:embed="rId2"/>
          <a:stretch>
            <a:fillRect/>
          </a:stretch>
        </p:blipFill>
        <p:spPr>
          <a:xfrm>
            <a:off x="862782" y="1980969"/>
            <a:ext cx="5233218" cy="330363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6410631" y="1980969"/>
            <a:ext cx="4943169" cy="332307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6863437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4674</TotalTime>
  <Words>5958</Words>
  <Application>Microsoft Office PowerPoint</Application>
  <PresentationFormat>Panorámica</PresentationFormat>
  <Paragraphs>143</Paragraphs>
  <Slides>33</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33</vt:i4>
      </vt:variant>
    </vt:vector>
  </HeadingPairs>
  <TitlesOfParts>
    <vt:vector size="40" baseType="lpstr">
      <vt:lpstr>Arial</vt:lpstr>
      <vt:lpstr>Bell MT</vt:lpstr>
      <vt:lpstr>Berlin Sans FB</vt:lpstr>
      <vt:lpstr>Bernard MT Condensed</vt:lpstr>
      <vt:lpstr>Calibri</vt:lpstr>
      <vt:lpstr>Calibri Light</vt:lpstr>
      <vt:lpstr>Tema de Office</vt:lpstr>
      <vt:lpstr>El sellamiento de Ezequiel 9 y la Gran comición</vt:lpstr>
      <vt:lpstr>SELLAMIENTO 0 DESTRUCCIÓN no hay más opciones </vt:lpstr>
      <vt:lpstr>Presentación de PowerPoint</vt:lpstr>
      <vt:lpstr>Presentación de PowerPoint</vt:lpstr>
      <vt:lpstr>Presentación de PowerPoint</vt:lpstr>
      <vt:lpstr>El sellamiento y destrucción de Ezequiel 9 se repetirá al fin del tiempo</vt:lpstr>
      <vt:lpstr>Presentación de PowerPoint</vt:lpstr>
      <vt:lpstr>Presentación de PowerPoint</vt:lpstr>
      <vt:lpstr>Presentación de PowerPoint</vt:lpstr>
      <vt:lpstr>Presentación de PowerPoint</vt:lpstr>
      <vt:lpstr>“¿Qué es lo que fue? Lo mismo que será. ¿Qué es lo que ha sido hecho? Lo mismo que se hará; y nada hay nuevo debajo del sol”. Eclesiastés 1:9</vt:lpstr>
      <vt:lpstr>Abominaciones que motivaron la ira de Dios contra Jerusalén</vt:lpstr>
      <vt:lpstr>Presentación de PowerPoint</vt:lpstr>
      <vt:lpstr>Presentación de PowerPoint</vt:lpstr>
      <vt:lpstr>¿Qué otro pecado se cometía en Jerusalén?</vt:lpstr>
      <vt:lpstr>Esto hacían los lideres religiosos de Dios en Jerusalén</vt:lpstr>
      <vt:lpstr>Paralelo entre lo que se hacía en la antigua Jerusalén, y la Jerusalén moderna, la Iglesia Adventista</vt:lpstr>
      <vt:lpstr>Presentación de PowerPoint</vt:lpstr>
      <vt:lpstr>Presentación de PowerPoint</vt:lpstr>
      <vt:lpstr>¿Quién es el que ha sembrado este caos en Jerusalén,  para causarle daño a Dios y a su remanente, para que no se cumpla el propósito de Dios? </vt:lpstr>
      <vt:lpstr>Presentación de PowerPoint</vt:lpstr>
      <vt:lpstr>Presentación de PowerPoint</vt:lpstr>
      <vt:lpstr>Presentación de PowerPoint</vt:lpstr>
      <vt:lpstr>Al profeta Jeremías se le sometió al cepo y a la cisterna, con el fin de que no predicara el mensaje de Dios, para ese tiempo.</vt:lpstr>
      <vt:lpstr>Presentación de PowerPoint</vt:lpstr>
      <vt:lpstr>Presentación de PowerPoint</vt:lpstr>
      <vt:lpstr>DESPIERTA PUEBLO MIO: DESPIERTA </vt:lpstr>
      <vt:lpstr>¿QUÉ DICE EGW CON RELACIÓN A LA PROPAGACIÓN DE SUS ESCRITOS?</vt:lpstr>
      <vt:lpstr>Conclusión</vt:lpstr>
      <vt:lpstr>Presentación de PowerPoint</vt:lpstr>
      <vt:lpstr>Presentación de PowerPoint</vt:lpstr>
      <vt:lpstr>Presentación de PowerPoint</vt:lpstr>
      <vt:lpstr>Contra viento y marea, frente a todas las oposiciones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sellamiento de Ezequiel 9 y los 6000 años de pecado</dc:title>
  <dc:creator>Usuario</dc:creator>
  <cp:lastModifiedBy>Usuario</cp:lastModifiedBy>
  <cp:revision>256</cp:revision>
  <dcterms:created xsi:type="dcterms:W3CDTF">2017-02-03T04:38:17Z</dcterms:created>
  <dcterms:modified xsi:type="dcterms:W3CDTF">2017-02-19T09:41:25Z</dcterms:modified>
</cp:coreProperties>
</file>